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handoutMasterIdLst>
    <p:handoutMasterId r:id="rId38"/>
  </p:handoutMasterIdLst>
  <p:sldIdLst>
    <p:sldId id="443" r:id="rId2"/>
    <p:sldId id="444" r:id="rId3"/>
    <p:sldId id="399" r:id="rId4"/>
    <p:sldId id="445" r:id="rId5"/>
    <p:sldId id="373" r:id="rId6"/>
    <p:sldId id="374" r:id="rId7"/>
    <p:sldId id="375" r:id="rId8"/>
    <p:sldId id="377" r:id="rId9"/>
    <p:sldId id="325" r:id="rId10"/>
    <p:sldId id="326" r:id="rId11"/>
    <p:sldId id="327" r:id="rId12"/>
    <p:sldId id="328" r:id="rId13"/>
    <p:sldId id="329" r:id="rId14"/>
    <p:sldId id="331" r:id="rId15"/>
    <p:sldId id="332" r:id="rId16"/>
    <p:sldId id="334" r:id="rId17"/>
    <p:sldId id="378" r:id="rId18"/>
    <p:sldId id="336" r:id="rId19"/>
    <p:sldId id="338" r:id="rId20"/>
    <p:sldId id="339" r:id="rId21"/>
    <p:sldId id="340" r:id="rId22"/>
    <p:sldId id="379" r:id="rId23"/>
    <p:sldId id="380" r:id="rId24"/>
    <p:sldId id="342" r:id="rId25"/>
    <p:sldId id="345" r:id="rId26"/>
    <p:sldId id="403" r:id="rId27"/>
    <p:sldId id="401" r:id="rId28"/>
    <p:sldId id="402" r:id="rId29"/>
    <p:sldId id="400" r:id="rId30"/>
    <p:sldId id="346" r:id="rId31"/>
    <p:sldId id="449" r:id="rId32"/>
    <p:sldId id="450" r:id="rId33"/>
    <p:sldId id="446" r:id="rId34"/>
    <p:sldId id="447" r:id="rId35"/>
    <p:sldId id="448" r:id="rId36"/>
  </p:sldIdLst>
  <p:sldSz cx="9144000" cy="6858000" type="screen4x3"/>
  <p:notesSz cx="6858000" cy="9296400"/>
  <p:custDataLst>
    <p:tags r:id="rId39"/>
  </p:custDataLst>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432">
          <p15:clr>
            <a:srgbClr val="A4A3A4"/>
          </p15:clr>
        </p15:guide>
        <p15:guide id="2" pos="288">
          <p15:clr>
            <a:srgbClr val="A4A3A4"/>
          </p15:clr>
        </p15:guide>
        <p15:guide id="3" orient="horz" pos="1056">
          <p15:clr>
            <a:srgbClr val="A4A3A4"/>
          </p15:clr>
        </p15:guide>
        <p15:guide id="4" pos="35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0B2D"/>
    <a:srgbClr val="89B8CF"/>
    <a:srgbClr val="0066B3"/>
    <a:srgbClr val="256ABD"/>
    <a:srgbClr val="0D29B3"/>
    <a:srgbClr val="E7E6DD"/>
    <a:srgbClr val="4B7520"/>
    <a:srgbClr val="B9D3C2"/>
    <a:srgbClr val="6EBC94"/>
    <a:srgbClr val="007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39" autoAdjust="0"/>
    <p:restoredTop sz="78858" autoAdjust="0"/>
  </p:normalViewPr>
  <p:slideViewPr>
    <p:cSldViewPr>
      <p:cViewPr varScale="1">
        <p:scale>
          <a:sx n="87" d="100"/>
          <a:sy n="87" d="100"/>
        </p:scale>
        <p:origin x="2070" y="90"/>
      </p:cViewPr>
      <p:guideLst>
        <p:guide orient="horz" pos="432"/>
        <p:guide pos="288"/>
        <p:guide orient="horz" pos="1056"/>
        <p:guide pos="3504"/>
      </p:guideLst>
    </p:cSldViewPr>
  </p:slideViewPr>
  <p:outlineViewPr>
    <p:cViewPr>
      <p:scale>
        <a:sx n="33" d="100"/>
        <a:sy n="33" d="100"/>
      </p:scale>
      <p:origin x="0" y="185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300" tIns="46151" rIns="92300" bIns="46151"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2300" tIns="46151" rIns="92300" bIns="46151" rtlCol="0"/>
          <a:lstStyle>
            <a:lvl1pPr algn="r">
              <a:defRPr sz="1200"/>
            </a:lvl1pPr>
          </a:lstStyle>
          <a:p>
            <a:fld id="{58A9BB3A-BCAC-4EC9-978D-B0F7BBA33729}" type="datetimeFigureOut">
              <a:rPr lang="en-US" smtClean="0"/>
              <a:pPr/>
              <a:t>12/2/2021</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2300" tIns="46151" rIns="92300" bIns="46151"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2300" tIns="46151" rIns="92300" bIns="46151" rtlCol="0" anchor="b"/>
          <a:lstStyle>
            <a:lvl1pPr algn="r">
              <a:defRPr sz="1200"/>
            </a:lvl1pPr>
          </a:lstStyle>
          <a:p>
            <a:fld id="{092BC712-8560-4688-9A6D-0AD76F9D5667}" type="slidenum">
              <a:rPr lang="en-US" smtClean="0"/>
              <a:pPr/>
              <a:t>‹#›</a:t>
            </a:fld>
            <a:endParaRPr lang="en-US"/>
          </a:p>
        </p:txBody>
      </p:sp>
    </p:spTree>
    <p:extLst>
      <p:ext uri="{BB962C8B-B14F-4D97-AF65-F5344CB8AC3E}">
        <p14:creationId xmlns:p14="http://schemas.microsoft.com/office/powerpoint/2010/main" val="1609268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300" tIns="46151" rIns="92300" bIns="46151"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2300" tIns="46151" rIns="92300" bIns="46151" rtlCol="0"/>
          <a:lstStyle>
            <a:lvl1pPr algn="r" fontAlgn="auto">
              <a:spcBef>
                <a:spcPts val="0"/>
              </a:spcBef>
              <a:spcAft>
                <a:spcPts val="0"/>
              </a:spcAft>
              <a:defRPr sz="1200">
                <a:latin typeface="+mn-lt"/>
                <a:cs typeface="+mn-cs"/>
              </a:defRPr>
            </a:lvl1pPr>
          </a:lstStyle>
          <a:p>
            <a:pPr>
              <a:defRPr/>
            </a:pPr>
            <a:fld id="{4FB82966-E6E4-47C2-8832-A05F41FF2268}" type="datetimeFigureOut">
              <a:rPr lang="en-US"/>
              <a:pPr>
                <a:defRPr/>
              </a:pPr>
              <a:t>12/2/2021</a:t>
            </a:fld>
            <a:endParaRPr lang="en-US"/>
          </a:p>
        </p:txBody>
      </p:sp>
      <p:sp>
        <p:nvSpPr>
          <p:cNvPr id="4" name="Slide Image Placeholder 3"/>
          <p:cNvSpPr>
            <a:spLocks noGrp="1" noRot="1" noChangeAspect="1"/>
          </p:cNvSpPr>
          <p:nvPr>
            <p:ph type="sldImg" idx="2"/>
          </p:nvPr>
        </p:nvSpPr>
        <p:spPr>
          <a:xfrm>
            <a:off x="1106488" y="696913"/>
            <a:ext cx="4646612" cy="3486150"/>
          </a:xfrm>
          <a:prstGeom prst="rect">
            <a:avLst/>
          </a:prstGeom>
          <a:noFill/>
          <a:ln w="12700">
            <a:solidFill>
              <a:prstClr val="black"/>
            </a:solidFill>
          </a:ln>
        </p:spPr>
        <p:txBody>
          <a:bodyPr vert="horz" lIns="92300" tIns="46151" rIns="92300" bIns="46151" rtlCol="0" anchor="ctr"/>
          <a:lstStyle/>
          <a:p>
            <a:pPr lvl="0"/>
            <a:endParaRPr lang="en-US" noProof="0"/>
          </a:p>
        </p:txBody>
      </p:sp>
      <p:sp>
        <p:nvSpPr>
          <p:cNvPr id="5" name="Notes Placeholder 4"/>
          <p:cNvSpPr>
            <a:spLocks noGrp="1"/>
          </p:cNvSpPr>
          <p:nvPr>
            <p:ph type="body" sz="quarter" idx="3"/>
          </p:nvPr>
        </p:nvSpPr>
        <p:spPr>
          <a:xfrm>
            <a:off x="685800" y="4415791"/>
            <a:ext cx="5486400" cy="4183380"/>
          </a:xfrm>
          <a:prstGeom prst="rect">
            <a:avLst/>
          </a:prstGeom>
        </p:spPr>
        <p:txBody>
          <a:bodyPr vert="horz" lIns="92300" tIns="46151" rIns="92300" bIns="46151"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2300" tIns="46151" rIns="92300" bIns="46151"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2300" tIns="46151" rIns="92300" bIns="46151" rtlCol="0" anchor="b"/>
          <a:lstStyle>
            <a:lvl1pPr algn="r" fontAlgn="auto">
              <a:spcBef>
                <a:spcPts val="0"/>
              </a:spcBef>
              <a:spcAft>
                <a:spcPts val="0"/>
              </a:spcAft>
              <a:defRPr sz="1200">
                <a:latin typeface="+mn-lt"/>
                <a:cs typeface="+mn-cs"/>
              </a:defRPr>
            </a:lvl1pPr>
          </a:lstStyle>
          <a:p>
            <a:pPr>
              <a:defRPr/>
            </a:pPr>
            <a:fld id="{180FDDB8-901D-4D46-A4E8-DCBCC8570ABF}" type="slidenum">
              <a:rPr lang="en-US"/>
              <a:pPr>
                <a:defRPr/>
              </a:pPr>
              <a:t>‹#›</a:t>
            </a:fld>
            <a:endParaRPr lang="en-US"/>
          </a:p>
        </p:txBody>
      </p:sp>
    </p:spTree>
    <p:extLst>
      <p:ext uri="{BB962C8B-B14F-4D97-AF65-F5344CB8AC3E}">
        <p14:creationId xmlns:p14="http://schemas.microsoft.com/office/powerpoint/2010/main" val="334652006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perfect competition, consumers are indifferent between the products of competing firms. In a monopoly market, the product has no close substitutes. Between these two extremes are markets in which products have substitutes that are close but not perfect. Consumers might be willing to pay a bit extra, but if the price differential is too large, they will choose a substitute product instead. For example, the most </a:t>
            </a:r>
            <a:r>
              <a:rPr lang="en-US" dirty="0"/>
              <a:t>enthusiastic Elvis fans</a:t>
            </a:r>
            <a:r>
              <a:rPr lang="en-US" baseline="0" dirty="0"/>
              <a:t> will deem that </a:t>
            </a:r>
            <a:r>
              <a:rPr lang="en-US" dirty="0"/>
              <a:t>Elvis’s records are less interchangeable with those of other artists, so Sun could charge </a:t>
            </a:r>
            <a:r>
              <a:rPr lang="en-US" u="none" dirty="0"/>
              <a:t>higher prices </a:t>
            </a:r>
            <a:r>
              <a:rPr lang="en-US" dirty="0"/>
              <a:t>without fear of losing sales. But less</a:t>
            </a:r>
            <a:r>
              <a:rPr lang="en-US" baseline="0" dirty="0"/>
              <a:t> enthusiastic fans might buy a Johnny Cash record instead.</a:t>
            </a:r>
            <a:r>
              <a:rPr lang="en-US" sz="1200" b="0" i="0" u="none" strike="noStrike" kern="1200" baseline="0" dirty="0">
                <a:solidFill>
                  <a:schemeClr val="tx1"/>
                </a:solidFill>
                <a:latin typeface="+mn-lt"/>
                <a:ea typeface="+mn-ea"/>
                <a:cs typeface="+mn-cs"/>
              </a:rPr>
              <a:t> </a:t>
            </a:r>
            <a:r>
              <a:rPr lang="en-US" dirty="0"/>
              <a:t>Even when a firm’s product is not really very different from other products on the market, it may be possible to </a:t>
            </a:r>
            <a:r>
              <a:rPr lang="en-US" i="1" dirty="0"/>
              <a:t>convince</a:t>
            </a:r>
            <a:r>
              <a:rPr lang="en-US" dirty="0"/>
              <a:t> customers that the product is different, and thereby persuade them to pay more for a particular brand.</a:t>
            </a:r>
          </a:p>
        </p:txBody>
      </p:sp>
      <p:sp>
        <p:nvSpPr>
          <p:cNvPr id="4" name="Slide Number Placeholder 3"/>
          <p:cNvSpPr>
            <a:spLocks noGrp="1"/>
          </p:cNvSpPr>
          <p:nvPr>
            <p:ph type="sldNum" sz="quarter" idx="10"/>
          </p:nvPr>
        </p:nvSpPr>
        <p:spPr/>
        <p:txBody>
          <a:bodyPr/>
          <a:lstStyle/>
          <a:p>
            <a:fld id="{DE039F57-2E1C-4FC2-AABC-E2D3D29B83B2}" type="slidenum">
              <a:rPr lang="en-US" smtClean="0"/>
              <a:t>3</a:t>
            </a:fld>
            <a:endParaRPr lang="en-US" dirty="0"/>
          </a:p>
        </p:txBody>
      </p:sp>
    </p:spTree>
    <p:extLst>
      <p:ext uri="{BB962C8B-B14F-4D97-AF65-F5344CB8AC3E}">
        <p14:creationId xmlns:p14="http://schemas.microsoft.com/office/powerpoint/2010/main" val="426138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In perfect competition, consumers are indifferent between the products of competing firms. In a monopoly market, the product has no close substitutes. Between these two extremes are markets in which products have substitutes that are close but not perfect. Consumers might be willing to pay a bit extra, but if the price differential is too large, they will choose a substitute product instead. For example, the most </a:t>
            </a:r>
            <a:r>
              <a:rPr lang="en-US" dirty="0"/>
              <a:t>enthusiastic Elvis fans</a:t>
            </a:r>
            <a:r>
              <a:rPr lang="en-US" baseline="0" dirty="0"/>
              <a:t> will deem that </a:t>
            </a:r>
            <a:r>
              <a:rPr lang="en-US" dirty="0"/>
              <a:t>Elvis’s records are less interchangeable with those of other artists, so Sun could charge </a:t>
            </a:r>
            <a:r>
              <a:rPr lang="en-US" u="none" dirty="0"/>
              <a:t>higher prices </a:t>
            </a:r>
            <a:r>
              <a:rPr lang="en-US" dirty="0"/>
              <a:t>without fear of losing sales. But less</a:t>
            </a:r>
            <a:r>
              <a:rPr lang="en-US" baseline="0" dirty="0"/>
              <a:t> enthusiastic fans might buy a Johnny Cash record instead.</a:t>
            </a:r>
            <a:r>
              <a:rPr lang="en-US" sz="1200" b="0" i="0" u="none" strike="noStrike" kern="1200" baseline="0" dirty="0">
                <a:solidFill>
                  <a:schemeClr val="tx1"/>
                </a:solidFill>
                <a:latin typeface="+mn-lt"/>
                <a:ea typeface="+mn-ea"/>
                <a:cs typeface="+mn-cs"/>
              </a:rPr>
              <a:t> </a:t>
            </a:r>
            <a:r>
              <a:rPr lang="en-US" dirty="0"/>
              <a:t>Even when a firm’s product is not really very different from other products on the market, it may be possible to </a:t>
            </a:r>
            <a:r>
              <a:rPr lang="en-US" i="1" dirty="0"/>
              <a:t>convince</a:t>
            </a:r>
            <a:r>
              <a:rPr lang="en-US" dirty="0"/>
              <a:t> customers that the product is different, and thereby persuade them to pay more for a particular brand.</a:t>
            </a:r>
          </a:p>
        </p:txBody>
      </p:sp>
      <p:sp>
        <p:nvSpPr>
          <p:cNvPr id="4" name="Slide Number Placeholder 3"/>
          <p:cNvSpPr>
            <a:spLocks noGrp="1"/>
          </p:cNvSpPr>
          <p:nvPr>
            <p:ph type="sldNum" sz="quarter" idx="10"/>
          </p:nvPr>
        </p:nvSpPr>
        <p:spPr/>
        <p:txBody>
          <a:bodyPr/>
          <a:lstStyle/>
          <a:p>
            <a:fld id="{DE039F57-2E1C-4FC2-AABC-E2D3D29B83B2}" type="slidenum">
              <a:rPr lang="en-US" smtClean="0"/>
              <a:t>4</a:t>
            </a:fld>
            <a:endParaRPr lang="en-US" dirty="0"/>
          </a:p>
        </p:txBody>
      </p:sp>
    </p:spTree>
    <p:extLst>
      <p:ext uri="{BB962C8B-B14F-4D97-AF65-F5344CB8AC3E}">
        <p14:creationId xmlns:p14="http://schemas.microsoft.com/office/powerpoint/2010/main" val="165029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Starbucks increases the price of </a:t>
            </a:r>
            <a:r>
              <a:rPr lang="en-US" dirty="0" err="1"/>
              <a:t>caffè</a:t>
            </a:r>
            <a:endParaRPr lang="en-US" dirty="0"/>
          </a:p>
          <a:p>
            <a:r>
              <a:rPr lang="en-US" dirty="0"/>
              <a:t>lattes, it will lose some, but not all, of its customers.</a:t>
            </a:r>
          </a:p>
          <a:p>
            <a:r>
              <a:rPr lang="en-US" dirty="0"/>
              <a:t>In this case, raising the price from</a:t>
            </a:r>
          </a:p>
          <a:p>
            <a:r>
              <a:rPr lang="en-US" dirty="0"/>
              <a:t>$3.00 to $3.25 reduces the quantity of </a:t>
            </a:r>
            <a:r>
              <a:rPr lang="en-US" dirty="0" err="1"/>
              <a:t>caffè</a:t>
            </a:r>
            <a:endParaRPr lang="en-US" dirty="0"/>
          </a:p>
          <a:p>
            <a:r>
              <a:rPr lang="en-US" dirty="0"/>
              <a:t>lattes sold from 3,000 to 2,400. Therefore,</a:t>
            </a:r>
          </a:p>
          <a:p>
            <a:r>
              <a:rPr lang="en-US" dirty="0"/>
              <a:t>unlike a perfect competitor, a Starbucks coffeehouse</a:t>
            </a:r>
          </a:p>
          <a:p>
            <a:r>
              <a:rPr lang="en-US" dirty="0"/>
              <a:t>faces a downward-sloping demand</a:t>
            </a:r>
          </a:p>
          <a:p>
            <a:r>
              <a:rPr lang="en-US" dirty="0"/>
              <a:t>curve.</a:t>
            </a:r>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9</a:t>
            </a:fld>
            <a:endParaRPr lang="en-US"/>
          </a:p>
        </p:txBody>
      </p:sp>
    </p:spTree>
    <p:extLst>
      <p:ext uri="{BB962C8B-B14F-4D97-AF65-F5344CB8AC3E}">
        <p14:creationId xmlns:p14="http://schemas.microsoft.com/office/powerpoint/2010/main" val="1261259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local Starbucks reduces the price of a</a:t>
            </a:r>
          </a:p>
          <a:p>
            <a:r>
              <a:rPr lang="en-US" dirty="0" err="1"/>
              <a:t>caffè</a:t>
            </a:r>
            <a:r>
              <a:rPr lang="en-US" dirty="0"/>
              <a:t> latte from $3.50 to $3.00, the number</a:t>
            </a:r>
          </a:p>
          <a:p>
            <a:r>
              <a:rPr lang="en-US" dirty="0"/>
              <a:t>of </a:t>
            </a:r>
            <a:r>
              <a:rPr lang="en-US" dirty="0" err="1"/>
              <a:t>caffè</a:t>
            </a:r>
            <a:r>
              <a:rPr lang="en-US" dirty="0"/>
              <a:t> lattes it sells per week will increase</a:t>
            </a:r>
          </a:p>
          <a:p>
            <a:r>
              <a:rPr lang="en-US" dirty="0"/>
              <a:t>from 5 to 6. Its marginal revenue from selling</a:t>
            </a:r>
          </a:p>
          <a:p>
            <a:r>
              <a:rPr lang="en-US" dirty="0"/>
              <a:t>the sixth </a:t>
            </a:r>
            <a:r>
              <a:rPr lang="en-US" dirty="0" err="1"/>
              <a:t>caffè</a:t>
            </a:r>
            <a:r>
              <a:rPr lang="en-US" dirty="0"/>
              <a:t> latte will be $0.50, which</a:t>
            </a:r>
          </a:p>
          <a:p>
            <a:r>
              <a:rPr lang="en-US" dirty="0"/>
              <a:t>is equal to the $3.00 additional revenue</a:t>
            </a:r>
          </a:p>
          <a:p>
            <a:r>
              <a:rPr lang="en-US" dirty="0"/>
              <a:t>from selling 1 more </a:t>
            </a:r>
            <a:r>
              <a:rPr lang="en-US" dirty="0" err="1"/>
              <a:t>caffè</a:t>
            </a:r>
            <a:r>
              <a:rPr lang="en-US" dirty="0"/>
              <a:t> latte (the area of</a:t>
            </a:r>
          </a:p>
          <a:p>
            <a:r>
              <a:rPr lang="en-US" dirty="0"/>
              <a:t>the green box) minus the $2.50 loss in revenue</a:t>
            </a:r>
          </a:p>
          <a:p>
            <a:r>
              <a:rPr lang="en-US" dirty="0"/>
              <a:t>from selling the first 5 </a:t>
            </a:r>
            <a:r>
              <a:rPr lang="en-US" dirty="0" err="1"/>
              <a:t>caffè</a:t>
            </a:r>
            <a:r>
              <a:rPr lang="en-US" dirty="0"/>
              <a:t> lattes for</a:t>
            </a:r>
          </a:p>
          <a:p>
            <a:r>
              <a:rPr lang="en-US" dirty="0"/>
              <a:t>$0.50 less each (the area of the red box).</a:t>
            </a:r>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11</a:t>
            </a:fld>
            <a:endParaRPr lang="en-US"/>
          </a:p>
        </p:txBody>
      </p:sp>
    </p:spTree>
    <p:extLst>
      <p:ext uri="{BB962C8B-B14F-4D97-AF65-F5344CB8AC3E}">
        <p14:creationId xmlns:p14="http://schemas.microsoft.com/office/powerpoint/2010/main" val="1589437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firm that has the ability to affect the price</a:t>
            </a:r>
          </a:p>
          <a:p>
            <a:r>
              <a:rPr lang="en-US" dirty="0"/>
              <a:t>of the product it sells will have a marginal</a:t>
            </a:r>
          </a:p>
          <a:p>
            <a:r>
              <a:rPr lang="en-US" dirty="0"/>
              <a:t>revenue curve that is below its demand curve.</a:t>
            </a:r>
          </a:p>
          <a:p>
            <a:r>
              <a:rPr lang="en-US" dirty="0"/>
              <a:t>We plot the data from Table 13.1 to create</a:t>
            </a:r>
          </a:p>
          <a:p>
            <a:r>
              <a:rPr lang="en-US" dirty="0"/>
              <a:t>the demand and marginal revenue curves.</a:t>
            </a:r>
          </a:p>
          <a:p>
            <a:r>
              <a:rPr lang="en-US" dirty="0"/>
              <a:t>After the sixth </a:t>
            </a:r>
            <a:r>
              <a:rPr lang="en-US" dirty="0" err="1"/>
              <a:t>caffè</a:t>
            </a:r>
            <a:r>
              <a:rPr lang="en-US" dirty="0"/>
              <a:t> latte, marginal revenue</a:t>
            </a:r>
          </a:p>
          <a:p>
            <a:r>
              <a:rPr lang="en-US" dirty="0"/>
              <a:t>becomes negative because the additional revenue</a:t>
            </a:r>
          </a:p>
          <a:p>
            <a:r>
              <a:rPr lang="en-US" dirty="0"/>
              <a:t>received from selling 1 more </a:t>
            </a:r>
            <a:r>
              <a:rPr lang="en-US" dirty="0" err="1"/>
              <a:t>caffè</a:t>
            </a:r>
            <a:r>
              <a:rPr lang="en-US" dirty="0"/>
              <a:t> latte is</a:t>
            </a:r>
          </a:p>
          <a:p>
            <a:r>
              <a:rPr lang="en-US" dirty="0"/>
              <a:t>smaller than the revenue lost from receiving a</a:t>
            </a:r>
          </a:p>
          <a:p>
            <a:r>
              <a:rPr lang="en-US" dirty="0"/>
              <a:t>lower price on the </a:t>
            </a:r>
            <a:r>
              <a:rPr lang="en-US" dirty="0" err="1"/>
              <a:t>caffè</a:t>
            </a:r>
            <a:r>
              <a:rPr lang="en-US" dirty="0"/>
              <a:t> lattes that could have</a:t>
            </a:r>
          </a:p>
          <a:p>
            <a:r>
              <a:rPr lang="en-US" dirty="0"/>
              <a:t>been sold at the original price.</a:t>
            </a:r>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13</a:t>
            </a:fld>
            <a:endParaRPr lang="en-US"/>
          </a:p>
        </p:txBody>
      </p:sp>
    </p:spTree>
    <p:extLst>
      <p:ext uri="{BB962C8B-B14F-4D97-AF65-F5344CB8AC3E}">
        <p14:creationId xmlns:p14="http://schemas.microsoft.com/office/powerpoint/2010/main" val="2357889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Panel (a) shows that in the short run, the local Starbucks faces the demand and</a:t>
            </a:r>
          </a:p>
          <a:p>
            <a:r>
              <a:rPr lang="en-US" dirty="0"/>
              <a:t>marginal revenue curves labeled “Short run.” With this demand curve, Starbucks</a:t>
            </a:r>
          </a:p>
          <a:p>
            <a:r>
              <a:rPr lang="en-US" dirty="0"/>
              <a:t>can charge a price above average total cost (point </a:t>
            </a:r>
            <a:r>
              <a:rPr lang="en-US" i="1" dirty="0"/>
              <a:t>A</a:t>
            </a:r>
            <a:r>
              <a:rPr lang="en-US" dirty="0"/>
              <a:t>) and make a profit, shown by</a:t>
            </a:r>
          </a:p>
          <a:p>
            <a:r>
              <a:rPr lang="en-US" dirty="0"/>
              <a:t>the green rectangle. But this profit attracts new firms to enter the market, which</a:t>
            </a:r>
          </a:p>
          <a:p>
            <a:r>
              <a:rPr lang="en-US" dirty="0"/>
              <a:t>shifts the demand and marginal revenue curves to the curves labeled “Long run”</a:t>
            </a:r>
          </a:p>
          <a:p>
            <a:r>
              <a:rPr lang="en-US" dirty="0"/>
              <a:t>in panel (b). Because price is now equal to average total cost (point </a:t>
            </a:r>
            <a:r>
              <a:rPr lang="en-US" i="1" dirty="0"/>
              <a:t>B</a:t>
            </a:r>
            <a:r>
              <a:rPr lang="en-US" dirty="0"/>
              <a:t>), Starbucks</a:t>
            </a:r>
          </a:p>
          <a:p>
            <a:r>
              <a:rPr lang="en-US" dirty="0"/>
              <a:t>breaks even and no longer earns an economic profit.</a:t>
            </a:r>
          </a:p>
        </p:txBody>
      </p:sp>
      <p:sp>
        <p:nvSpPr>
          <p:cNvPr id="4" name="Slide Number Placeholder 3"/>
          <p:cNvSpPr>
            <a:spLocks noGrp="1"/>
          </p:cNvSpPr>
          <p:nvPr>
            <p:ph type="sldNum" sz="quarter" idx="10"/>
          </p:nvPr>
        </p:nvSpPr>
        <p:spPr/>
        <p:txBody>
          <a:bodyPr/>
          <a:lstStyle/>
          <a:p>
            <a:pPr>
              <a:defRPr/>
            </a:pPr>
            <a:fld id="{180FDDB8-901D-4D46-A4E8-DCBCC8570ABF}" type="slidenum">
              <a:rPr lang="en-US" smtClean="0"/>
              <a:pPr>
                <a:defRPr/>
              </a:pPr>
              <a:t>18</a:t>
            </a:fld>
            <a:endParaRPr lang="en-US"/>
          </a:p>
        </p:txBody>
      </p:sp>
    </p:spTree>
    <p:extLst>
      <p:ext uri="{BB962C8B-B14F-4D97-AF65-F5344CB8AC3E}">
        <p14:creationId xmlns:p14="http://schemas.microsoft.com/office/powerpoint/2010/main" val="694547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The less differentiated the products are, the closer each firm’s demand curve is to the horizontal curve faced by perfectly competitive firms. A monopolistically competitive firm can earn positive economic profits in the short run. To do so, it must behave just like a monopolist—by producing at the point where marginal revenue equals marginal cost.</a:t>
            </a:r>
            <a:endParaRPr lang="en-US" dirty="0"/>
          </a:p>
        </p:txBody>
      </p:sp>
      <p:sp>
        <p:nvSpPr>
          <p:cNvPr id="4" name="Slide Number Placeholder 3"/>
          <p:cNvSpPr>
            <a:spLocks noGrp="1"/>
          </p:cNvSpPr>
          <p:nvPr>
            <p:ph type="sldNum" sz="quarter" idx="10"/>
          </p:nvPr>
        </p:nvSpPr>
        <p:spPr/>
        <p:txBody>
          <a:bodyPr/>
          <a:lstStyle/>
          <a:p>
            <a:fld id="{DE039F57-2E1C-4FC2-AABC-E2D3D29B83B2}" type="slidenum">
              <a:rPr lang="en-US" smtClean="0"/>
              <a:t>26</a:t>
            </a:fld>
            <a:endParaRPr lang="en-US" dirty="0"/>
          </a:p>
        </p:txBody>
      </p:sp>
    </p:spTree>
    <p:extLst>
      <p:ext uri="{BB962C8B-B14F-4D97-AF65-F5344CB8AC3E}">
        <p14:creationId xmlns:p14="http://schemas.microsoft.com/office/powerpoint/2010/main" val="398378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039F57-2E1C-4FC2-AABC-E2D3D29B83B2}" type="slidenum">
              <a:rPr lang="en-US" smtClean="0"/>
              <a:t>27</a:t>
            </a:fld>
            <a:endParaRPr lang="en-US" dirty="0"/>
          </a:p>
        </p:txBody>
      </p:sp>
    </p:spTree>
    <p:extLst>
      <p:ext uri="{BB962C8B-B14F-4D97-AF65-F5344CB8AC3E}">
        <p14:creationId xmlns:p14="http://schemas.microsoft.com/office/powerpoint/2010/main" val="1616796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E039F57-2E1C-4FC2-AABC-E2D3D29B83B2}" type="slidenum">
              <a:rPr lang="en-US" smtClean="0"/>
              <a:t>28</a:t>
            </a:fld>
            <a:endParaRPr lang="en-US" dirty="0"/>
          </a:p>
        </p:txBody>
      </p:sp>
    </p:spTree>
    <p:extLst>
      <p:ext uri="{BB962C8B-B14F-4D97-AF65-F5344CB8AC3E}">
        <p14:creationId xmlns:p14="http://schemas.microsoft.com/office/powerpoint/2010/main" val="527113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8365543" y="6629400"/>
            <a:ext cx="762000" cy="228600"/>
          </a:xfrm>
          <a:prstGeom prst="rect">
            <a:avLst/>
          </a:prstGeom>
          <a:solidFill>
            <a:schemeClr val="bg1"/>
          </a:solidFill>
          <a:ln w="9525">
            <a:noFill/>
            <a:miter lim="800000"/>
            <a:headEnd/>
            <a:tailEnd/>
          </a:ln>
          <a:effectLst/>
        </p:spPr>
        <p:txBody>
          <a:bodyPr anchor="ctr" anchorCtr="1"/>
          <a:lstStyle/>
          <a:p>
            <a:pPr algn="r" fontAlgn="auto">
              <a:spcBef>
                <a:spcPts val="0"/>
              </a:spcBef>
              <a:spcAft>
                <a:spcPts val="0"/>
              </a:spcAft>
              <a:defRPr/>
            </a:pPr>
            <a:fld id="{9EF81B78-AD51-421F-8D8B-5E603864CF1F}" type="slidenum">
              <a:rPr lang="en-US" sz="1200" smtClean="0">
                <a:solidFill>
                  <a:schemeClr val="tx1"/>
                </a:solidFill>
                <a:cs typeface="+mn-cs"/>
              </a:rPr>
              <a:pPr algn="r" fontAlgn="auto">
                <a:spcBef>
                  <a:spcPts val="0"/>
                </a:spcBef>
                <a:spcAft>
                  <a:spcPts val="0"/>
                </a:spcAft>
                <a:defRPr/>
              </a:pPr>
              <a:t>‹#›</a:t>
            </a:fld>
            <a:endParaRPr lang="en-US" sz="1200" dirty="0">
              <a:solidFill>
                <a:schemeClr val="tx1"/>
              </a:solidFill>
              <a:cs typeface="+mn-cs"/>
            </a:endParaRPr>
          </a:p>
        </p:txBody>
      </p:sp>
      <p:sp>
        <p:nvSpPr>
          <p:cNvPr id="9" name="Text Placeholder 8"/>
          <p:cNvSpPr>
            <a:spLocks noGrp="1"/>
          </p:cNvSpPr>
          <p:nvPr>
            <p:ph type="body" sz="quarter" idx="11" hasCustomPrompt="1"/>
          </p:nvPr>
        </p:nvSpPr>
        <p:spPr>
          <a:xfrm>
            <a:off x="152400" y="838200"/>
            <a:ext cx="8839200" cy="5638800"/>
          </a:xfrm>
          <a:prstGeom prst="rect">
            <a:avLst/>
          </a:prstGeom>
        </p:spPr>
        <p:txBody>
          <a:bodyPr/>
          <a:lstStyle>
            <a:lvl1pPr marL="0" indent="0">
              <a:spcBef>
                <a:spcPts val="600"/>
              </a:spcBef>
              <a:defRPr sz="2200" i="0" baseline="0"/>
            </a:lvl1pPr>
          </a:lstStyle>
          <a:p>
            <a:pPr lvl="0"/>
            <a:r>
              <a:rPr lang="en-US" dirty="0"/>
              <a:t>Text-only content</a:t>
            </a:r>
          </a:p>
        </p:txBody>
      </p:sp>
    </p:spTree>
    <p:extLst>
      <p:ext uri="{BB962C8B-B14F-4D97-AF65-F5344CB8AC3E}">
        <p14:creationId xmlns:p14="http://schemas.microsoft.com/office/powerpoint/2010/main" val="376353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ith figure">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8386763" y="6630988"/>
            <a:ext cx="762000" cy="228600"/>
          </a:xfrm>
          <a:prstGeom prst="rect">
            <a:avLst/>
          </a:prstGeom>
          <a:solidFill>
            <a:schemeClr val="bg1"/>
          </a:solidFill>
          <a:ln w="9525">
            <a:noFill/>
            <a:miter lim="800000"/>
            <a:headEnd/>
            <a:tailEnd/>
          </a:ln>
          <a:effectLst/>
        </p:spPr>
        <p:txBody>
          <a:bodyPr anchor="ctr" anchorCtr="1"/>
          <a:lstStyle/>
          <a:p>
            <a:pPr algn="r" fontAlgn="auto">
              <a:spcBef>
                <a:spcPts val="0"/>
              </a:spcBef>
              <a:spcAft>
                <a:spcPts val="0"/>
              </a:spcAft>
              <a:defRPr/>
            </a:pPr>
            <a:fld id="{9EF81B78-AD51-421F-8D8B-5E603864CF1F}" type="slidenum">
              <a:rPr lang="en-US" sz="1200" smtClean="0">
                <a:solidFill>
                  <a:schemeClr val="tx1"/>
                </a:solidFill>
                <a:cs typeface="+mn-cs"/>
              </a:rPr>
              <a:pPr algn="r" fontAlgn="auto">
                <a:spcBef>
                  <a:spcPts val="0"/>
                </a:spcBef>
                <a:spcAft>
                  <a:spcPts val="0"/>
                </a:spcAft>
                <a:defRPr/>
              </a:pPr>
              <a:t>‹#›</a:t>
            </a:fld>
            <a:endParaRPr lang="en-US" sz="1200" dirty="0">
              <a:solidFill>
                <a:schemeClr val="tx1"/>
              </a:solidFill>
              <a:cs typeface="+mn-cs"/>
            </a:endParaRPr>
          </a:p>
        </p:txBody>
      </p:sp>
      <p:sp>
        <p:nvSpPr>
          <p:cNvPr id="10" name="Title 4"/>
          <p:cNvSpPr>
            <a:spLocks noGrp="1"/>
          </p:cNvSpPr>
          <p:nvPr>
            <p:ph type="title"/>
          </p:nvPr>
        </p:nvSpPr>
        <p:spPr>
          <a:xfrm>
            <a:off x="0" y="0"/>
            <a:ext cx="9144000" cy="640080"/>
          </a:xfrm>
          <a:prstGeom prst="rect">
            <a:avLst/>
          </a:prstGeom>
        </p:spPr>
        <p:txBody>
          <a:bodyPr/>
          <a:lstStyle>
            <a:lvl1pPr>
              <a:defRPr sz="3200" b="0">
                <a:solidFill>
                  <a:schemeClr val="accent2">
                    <a:lumMod val="75000"/>
                  </a:schemeClr>
                </a:solidFill>
                <a:latin typeface="+mn-lt"/>
              </a:defRPr>
            </a:lvl1pPr>
          </a:lstStyle>
          <a:p>
            <a:r>
              <a:rPr lang="en-US" dirty="0"/>
              <a:t>Click to edit Master title style</a:t>
            </a:r>
          </a:p>
        </p:txBody>
      </p:sp>
      <p:sp>
        <p:nvSpPr>
          <p:cNvPr id="9" name="Text Placeholder 8"/>
          <p:cNvSpPr>
            <a:spLocks noGrp="1"/>
          </p:cNvSpPr>
          <p:nvPr>
            <p:ph type="body" sz="quarter" idx="11" hasCustomPrompt="1"/>
          </p:nvPr>
        </p:nvSpPr>
        <p:spPr>
          <a:xfrm>
            <a:off x="152400" y="838200"/>
            <a:ext cx="3962400" cy="5638800"/>
          </a:xfrm>
          <a:prstGeom prst="rect">
            <a:avLst/>
          </a:prstGeom>
        </p:spPr>
        <p:txBody>
          <a:bodyPr/>
          <a:lstStyle>
            <a:lvl1pPr marL="0" indent="0">
              <a:spcBef>
                <a:spcPts val="600"/>
              </a:spcBef>
              <a:defRPr sz="2200" i="0" baseline="0"/>
            </a:lvl1pPr>
          </a:lstStyle>
          <a:p>
            <a:pPr lvl="0"/>
            <a:r>
              <a:rPr lang="en-US" dirty="0"/>
              <a:t>Text with figure content</a:t>
            </a:r>
          </a:p>
        </p:txBody>
      </p:sp>
    </p:spTree>
    <p:extLst>
      <p:ext uri="{BB962C8B-B14F-4D97-AF65-F5344CB8AC3E}">
        <p14:creationId xmlns:p14="http://schemas.microsoft.com/office/powerpoint/2010/main" val="2717329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with table">
    <p:spTree>
      <p:nvGrpSpPr>
        <p:cNvPr id="1" name=""/>
        <p:cNvGrpSpPr/>
        <p:nvPr/>
      </p:nvGrpSpPr>
      <p:grpSpPr>
        <a:xfrm>
          <a:off x="0" y="0"/>
          <a:ext cx="0" cy="0"/>
          <a:chOff x="0" y="0"/>
          <a:chExt cx="0" cy="0"/>
        </a:xfrm>
      </p:grpSpPr>
      <p:sp>
        <p:nvSpPr>
          <p:cNvPr id="2" name="Rectangle 4"/>
          <p:cNvSpPr>
            <a:spLocks noChangeArrowheads="1"/>
          </p:cNvSpPr>
          <p:nvPr userDrawn="1"/>
        </p:nvSpPr>
        <p:spPr bwMode="auto">
          <a:xfrm>
            <a:off x="8386763" y="6630988"/>
            <a:ext cx="762000" cy="228600"/>
          </a:xfrm>
          <a:prstGeom prst="rect">
            <a:avLst/>
          </a:prstGeom>
          <a:solidFill>
            <a:schemeClr val="bg1"/>
          </a:solidFill>
          <a:ln w="9525">
            <a:noFill/>
            <a:miter lim="800000"/>
            <a:headEnd/>
            <a:tailEnd/>
          </a:ln>
          <a:effectLst/>
        </p:spPr>
        <p:txBody>
          <a:bodyPr anchor="ctr" anchorCtr="1"/>
          <a:lstStyle/>
          <a:p>
            <a:pPr algn="r" fontAlgn="auto">
              <a:spcBef>
                <a:spcPts val="0"/>
              </a:spcBef>
              <a:spcAft>
                <a:spcPts val="0"/>
              </a:spcAft>
              <a:defRPr/>
            </a:pPr>
            <a:fld id="{9EF81B78-AD51-421F-8D8B-5E603864CF1F}" type="slidenum">
              <a:rPr lang="en-US" sz="1200" smtClean="0">
                <a:solidFill>
                  <a:schemeClr val="tx1"/>
                </a:solidFill>
                <a:cs typeface="+mn-cs"/>
              </a:rPr>
              <a:pPr algn="r" fontAlgn="auto">
                <a:spcBef>
                  <a:spcPts val="0"/>
                </a:spcBef>
                <a:spcAft>
                  <a:spcPts val="0"/>
                </a:spcAft>
                <a:defRPr/>
              </a:pPr>
              <a:t>‹#›</a:t>
            </a:fld>
            <a:endParaRPr lang="en-US" sz="1200" dirty="0">
              <a:solidFill>
                <a:schemeClr val="tx1"/>
              </a:solidFill>
              <a:cs typeface="+mn-cs"/>
            </a:endParaRPr>
          </a:p>
        </p:txBody>
      </p:sp>
      <p:sp>
        <p:nvSpPr>
          <p:cNvPr id="10" name="Title 4"/>
          <p:cNvSpPr>
            <a:spLocks noGrp="1"/>
          </p:cNvSpPr>
          <p:nvPr>
            <p:ph type="title"/>
          </p:nvPr>
        </p:nvSpPr>
        <p:spPr>
          <a:xfrm>
            <a:off x="0" y="0"/>
            <a:ext cx="9144000" cy="640080"/>
          </a:xfrm>
          <a:prstGeom prst="rect">
            <a:avLst/>
          </a:prstGeom>
        </p:spPr>
        <p:txBody>
          <a:bodyPr/>
          <a:lstStyle>
            <a:lvl1pPr>
              <a:defRPr sz="3200" b="0">
                <a:solidFill>
                  <a:schemeClr val="accent2">
                    <a:lumMod val="75000"/>
                  </a:schemeClr>
                </a:solidFill>
                <a:latin typeface="+mn-lt"/>
              </a:defRPr>
            </a:lvl1pPr>
          </a:lstStyle>
          <a:p>
            <a:r>
              <a:rPr lang="en-US" dirty="0"/>
              <a:t>Click to edit Master title style</a:t>
            </a:r>
          </a:p>
        </p:txBody>
      </p:sp>
      <p:sp>
        <p:nvSpPr>
          <p:cNvPr id="9" name="Text Placeholder 8"/>
          <p:cNvSpPr>
            <a:spLocks noGrp="1"/>
          </p:cNvSpPr>
          <p:nvPr>
            <p:ph type="body" sz="quarter" idx="11" hasCustomPrompt="1"/>
          </p:nvPr>
        </p:nvSpPr>
        <p:spPr>
          <a:xfrm>
            <a:off x="152400" y="838200"/>
            <a:ext cx="3962400" cy="5638800"/>
          </a:xfrm>
          <a:prstGeom prst="rect">
            <a:avLst/>
          </a:prstGeom>
        </p:spPr>
        <p:txBody>
          <a:bodyPr/>
          <a:lstStyle>
            <a:lvl1pPr marL="0" indent="0">
              <a:spcBef>
                <a:spcPts val="600"/>
              </a:spcBef>
              <a:defRPr sz="2200" i="0" baseline="0"/>
            </a:lvl1pPr>
          </a:lstStyle>
          <a:p>
            <a:pPr lvl="0"/>
            <a:r>
              <a:rPr lang="en-US" dirty="0"/>
              <a:t>Text with table content</a:t>
            </a:r>
          </a:p>
        </p:txBody>
      </p:sp>
    </p:spTree>
    <p:extLst>
      <p:ext uri="{BB962C8B-B14F-4D97-AF65-F5344CB8AC3E}">
        <p14:creationId xmlns:p14="http://schemas.microsoft.com/office/powerpoint/2010/main" val="3651795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792162"/>
          </a:xfrm>
        </p:spPr>
        <p:txBody>
          <a:bodyPr/>
          <a:lstStyle>
            <a:lvl1pPr>
              <a:defRPr sz="4000" b="0" baseline="0">
                <a:solidFill>
                  <a:schemeClr val="accent6"/>
                </a:solidFill>
                <a:latin typeface="+mn-lt"/>
              </a:defRPr>
            </a:lvl1pPr>
          </a:lstStyle>
          <a:p>
            <a:r>
              <a:rPr lang="en-US" dirty="0"/>
              <a:t>Slide Title</a:t>
            </a:r>
          </a:p>
        </p:txBody>
      </p:sp>
      <p:sp>
        <p:nvSpPr>
          <p:cNvPr id="3" name="Content Placeholder 2"/>
          <p:cNvSpPr>
            <a:spLocks noGrp="1"/>
          </p:cNvSpPr>
          <p:nvPr>
            <p:ph idx="1"/>
          </p:nvPr>
        </p:nvSpPr>
        <p:spPr>
          <a:xfrm>
            <a:off x="457200" y="1219199"/>
            <a:ext cx="8229600" cy="5102352"/>
          </a:xfrm>
        </p:spPr>
        <p:txBody>
          <a:bodyPr/>
          <a:lstStyle>
            <a:lvl1pPr>
              <a:defRPr sz="2400" i="0">
                <a:latin typeface="+mj-lt"/>
              </a:defRPr>
            </a:lvl1pPr>
            <a:lvl2pPr>
              <a:defRPr sz="2000" i="0">
                <a:latin typeface="+mj-lt"/>
              </a:defRPr>
            </a:lvl2pPr>
            <a:lvl3pPr>
              <a:defRPr sz="1800" i="0">
                <a:latin typeface="+mj-lt"/>
              </a:defRPr>
            </a:lvl3pPr>
            <a:lvl4pPr>
              <a:defRPr sz="1800" i="0">
                <a:latin typeface="+mj-lt"/>
              </a:defRPr>
            </a:lvl4pPr>
            <a:lvl5pPr>
              <a:defRPr sz="1800" i="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2"/>
          <p:cNvSpPr txBox="1">
            <a:spLocks noGrp="1"/>
          </p:cNvSpPr>
          <p:nvPr userDrawn="1"/>
        </p:nvSpPr>
        <p:spPr bwMode="auto">
          <a:xfrm>
            <a:off x="7924800" y="6629400"/>
            <a:ext cx="762000" cy="228600"/>
          </a:xfrm>
          <a:prstGeom prst="rect">
            <a:avLst/>
          </a:prstGeom>
          <a:noFill/>
          <a:ln>
            <a:miter lim="800000"/>
            <a:headEnd/>
            <a:tailEnd/>
          </a:ln>
        </p:spPr>
        <p:txBody>
          <a:bodyPr anchor="b"/>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defRPr/>
            </a:pPr>
            <a:fld id="{451DBA47-D638-4758-BB63-B9BD378BEACE}" type="slidenum">
              <a:rPr lang="en-US" altLang="zh-CN" sz="1200" smtClean="0">
                <a:latin typeface="+mn-lt"/>
                <a:ea typeface="宋体" charset="-122"/>
              </a:rPr>
              <a:pPr algn="r" eaLnBrk="1" hangingPunct="1">
                <a:defRPr/>
              </a:pPr>
              <a:t>‹#›</a:t>
            </a:fld>
            <a:endParaRPr lang="en-US" altLang="zh-CN" sz="1200" dirty="0">
              <a:latin typeface="+mn-lt"/>
              <a:ea typeface="宋体" charset="-122"/>
            </a:endParaRPr>
          </a:p>
        </p:txBody>
      </p:sp>
    </p:spTree>
    <p:extLst>
      <p:ext uri="{BB962C8B-B14F-4D97-AF65-F5344CB8AC3E}">
        <p14:creationId xmlns:p14="http://schemas.microsoft.com/office/powerpoint/2010/main" val="3071773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57200" y="274638"/>
            <a:ext cx="8229600" cy="792162"/>
          </a:xfrm>
          <a:prstGeom prst="rect">
            <a:avLst/>
          </a:prstGeom>
        </p:spPr>
        <p:txBody>
          <a:bodyPr/>
          <a:lstStyle>
            <a:lvl1pPr>
              <a:defRPr sz="4000" b="0">
                <a:solidFill>
                  <a:schemeClr val="accent6"/>
                </a:solidFill>
                <a:latin typeface="+mn-lt"/>
              </a:defRPr>
            </a:lvl1pPr>
          </a:lstStyle>
          <a:p>
            <a:r>
              <a:rPr lang="en-US" dirty="0"/>
              <a:t>Click To Edit Master Title Style</a:t>
            </a:r>
          </a:p>
        </p:txBody>
      </p:sp>
      <p:sp>
        <p:nvSpPr>
          <p:cNvPr id="5" name="Slide Number Placeholder 2"/>
          <p:cNvSpPr txBox="1">
            <a:spLocks noGrp="1"/>
          </p:cNvSpPr>
          <p:nvPr userDrawn="1"/>
        </p:nvSpPr>
        <p:spPr bwMode="auto">
          <a:xfrm>
            <a:off x="7924800" y="6629400"/>
            <a:ext cx="762000" cy="228600"/>
          </a:xfrm>
          <a:prstGeom prst="rect">
            <a:avLst/>
          </a:prstGeom>
          <a:noFill/>
          <a:ln>
            <a:miter lim="800000"/>
            <a:headEnd/>
            <a:tailEnd/>
          </a:ln>
        </p:spPr>
        <p:txBody>
          <a:bodyPr anchor="b"/>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defRPr/>
            </a:pPr>
            <a:fld id="{451DBA47-D638-4758-BB63-B9BD378BEACE}" type="slidenum">
              <a:rPr lang="en-US" altLang="zh-CN" sz="1200" smtClean="0">
                <a:latin typeface="+mn-lt"/>
                <a:ea typeface="宋体" charset="-122"/>
              </a:rPr>
              <a:pPr algn="r" eaLnBrk="1" hangingPunct="1">
                <a:defRPr/>
              </a:pPr>
              <a:t>‹#›</a:t>
            </a:fld>
            <a:endParaRPr lang="en-US" altLang="zh-CN" sz="1200" dirty="0">
              <a:latin typeface="+mn-lt"/>
              <a:ea typeface="宋体" charset="-122"/>
            </a:endParaRPr>
          </a:p>
        </p:txBody>
      </p:sp>
    </p:spTree>
    <p:extLst>
      <p:ext uri="{BB962C8B-B14F-4D97-AF65-F5344CB8AC3E}">
        <p14:creationId xmlns:p14="http://schemas.microsoft.com/office/powerpoint/2010/main" val="4001539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4655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5" y="6354234"/>
            <a:ext cx="2540000" cy="266700"/>
          </a:xfrm>
          <a:prstGeom prst="rect">
            <a:avLst/>
          </a:prstGeom>
        </p:spPr>
      </p:pic>
      <p:pic>
        <p:nvPicPr>
          <p:cNvPr id="2" name="Picture 1" descr="Bar_RtAngle_7502_RGB.png"/>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13589" y="4006085"/>
            <a:ext cx="2284303" cy="112770"/>
          </a:xfrm>
          <a:prstGeom prst="rect">
            <a:avLst/>
          </a:prstGeom>
        </p:spPr>
      </p:pic>
      <p:sp>
        <p:nvSpPr>
          <p:cNvPr id="3" name="Title 2"/>
          <p:cNvSpPr>
            <a:spLocks noGrp="1"/>
          </p:cNvSpPr>
          <p:nvPr>
            <p:ph type="title" hasCustomPrompt="1"/>
          </p:nvPr>
        </p:nvSpPr>
        <p:spPr>
          <a:xfrm>
            <a:off x="671757" y="1179824"/>
            <a:ext cx="6972300" cy="2641756"/>
          </a:xfrm>
          <a:prstGeom prst="rect">
            <a:avLst/>
          </a:prstGeom>
        </p:spPr>
        <p:txBody>
          <a:bodyPr anchor="b"/>
          <a:lstStyle>
            <a:lvl1pPr algn="l">
              <a:defRPr sz="2813" b="1" i="0">
                <a:solidFill>
                  <a:schemeClr val="tx2"/>
                </a:solidFill>
                <a:latin typeface="Encode Sans Normal Black" charset="0"/>
                <a:ea typeface="Encode Sans Normal Black" charset="0"/>
                <a:cs typeface="Encode Sans Normal Black" charset="0"/>
              </a:defRPr>
            </a:lvl1pPr>
          </a:lstStyle>
          <a:p>
            <a:pPr lvl="0"/>
            <a:r>
              <a:rPr lang="en-US" dirty="0" smtClean="0"/>
              <a:t>TITLE HERE</a:t>
            </a:r>
            <a:br>
              <a:rPr lang="en-US" dirty="0" smtClean="0"/>
            </a:br>
            <a:r>
              <a:rPr lang="en-US" dirty="0" smtClean="0"/>
              <a:t>ENCODE NORMAL</a:t>
            </a:r>
            <a:br>
              <a:rPr lang="en-US" dirty="0" smtClean="0"/>
            </a:br>
            <a:r>
              <a:rPr lang="en-US" dirty="0" smtClean="0"/>
              <a:t>BLACK, 50 PT. </a:t>
            </a:r>
            <a:endParaRPr lang="en-US" dirty="0"/>
          </a:p>
        </p:txBody>
      </p:sp>
    </p:spTree>
    <p:extLst>
      <p:ext uri="{BB962C8B-B14F-4D97-AF65-F5344CB8AC3E}">
        <p14:creationId xmlns:p14="http://schemas.microsoft.com/office/powerpoint/2010/main" val="178380377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Header + Content">
    <p:spTree>
      <p:nvGrpSpPr>
        <p:cNvPr id="1" name=""/>
        <p:cNvGrpSpPr/>
        <p:nvPr/>
      </p:nvGrpSpPr>
      <p:grpSpPr>
        <a:xfrm>
          <a:off x="0" y="0"/>
          <a:ext cx="0" cy="0"/>
          <a:chOff x="0" y="0"/>
          <a:chExt cx="0" cy="0"/>
        </a:xfrm>
      </p:grpSpPr>
      <p:sp>
        <p:nvSpPr>
          <p:cNvPr id="6" name="Text Placeholder 9"/>
          <p:cNvSpPr>
            <a:spLocks noGrp="1"/>
          </p:cNvSpPr>
          <p:nvPr>
            <p:ph type="body" sz="quarter" idx="11" hasCustomPrompt="1"/>
          </p:nvPr>
        </p:nvSpPr>
        <p:spPr>
          <a:xfrm>
            <a:off x="659305" y="1736726"/>
            <a:ext cx="8196210" cy="4015497"/>
          </a:xfrm>
          <a:prstGeom prst="rect">
            <a:avLst/>
          </a:prstGeom>
        </p:spPr>
        <p:txBody>
          <a:bodyPr/>
          <a:lstStyle>
            <a:lvl1pPr marL="192881" indent="-192881">
              <a:buFont typeface="Lucida Grande"/>
              <a:buChar char="&gt;"/>
              <a:defRPr sz="1350" b="1" i="0" baseline="0">
                <a:solidFill>
                  <a:srgbClr val="4B2E83"/>
                </a:solidFill>
                <a:latin typeface="Open Sans"/>
                <a:cs typeface="Open Sans"/>
              </a:defRPr>
            </a:lvl1pPr>
            <a:lvl2pPr>
              <a:defRPr sz="1125" b="1" i="0" baseline="0">
                <a:solidFill>
                  <a:srgbClr val="4B2E83"/>
                </a:solidFill>
                <a:latin typeface="Open Sans"/>
                <a:cs typeface="Open Sans"/>
              </a:defRPr>
            </a:lvl2pPr>
            <a:lvl3pPr marL="642938" indent="-128588">
              <a:buSzPct val="100000"/>
              <a:buFont typeface="Lucida Grande"/>
              <a:buChar char="&gt;"/>
              <a:defRPr sz="1013" b="1" i="0" baseline="0">
                <a:solidFill>
                  <a:srgbClr val="4B2E83"/>
                </a:solidFill>
                <a:latin typeface="Open Sans"/>
                <a:cs typeface="Open Sans"/>
              </a:defRPr>
            </a:lvl3pPr>
            <a:lvl4pPr>
              <a:defRPr sz="900" b="1" i="0" baseline="0">
                <a:solidFill>
                  <a:srgbClr val="4B2E83"/>
                </a:solidFill>
                <a:latin typeface="Open Sans"/>
                <a:cs typeface="Open Sans"/>
              </a:defRPr>
            </a:lvl4pPr>
            <a:lvl5pPr marL="1157288" indent="-128588">
              <a:buFont typeface="Lucida Grande"/>
              <a:buChar char="&gt;"/>
              <a:defRPr sz="788"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
        <p:nvSpPr>
          <p:cNvPr id="2" name="Title 1"/>
          <p:cNvSpPr>
            <a:spLocks noGrp="1"/>
          </p:cNvSpPr>
          <p:nvPr>
            <p:ph type="title" hasCustomPrompt="1"/>
          </p:nvPr>
        </p:nvSpPr>
        <p:spPr>
          <a:xfrm>
            <a:off x="671758" y="371511"/>
            <a:ext cx="8183759" cy="991998"/>
          </a:xfrm>
          <a:prstGeom prst="rect">
            <a:avLst/>
          </a:prstGeom>
        </p:spPr>
        <p:txBody>
          <a:bodyPr anchor="b"/>
          <a:lstStyle>
            <a:lvl1pPr algn="l">
              <a:defRPr sz="1688" b="1" i="0">
                <a:latin typeface="Encode Sans Normal Black" charset="0"/>
                <a:ea typeface="Encode Sans Normal Black" charset="0"/>
                <a:cs typeface="Encode Sans Normal Black" charset="0"/>
              </a:defRPr>
            </a:lvl1pPr>
          </a:lstStyle>
          <a:p>
            <a:pPr lvl="0"/>
            <a:r>
              <a:rPr lang="en-US" dirty="0" smtClean="0"/>
              <a:t>HEADER HERE </a:t>
            </a:r>
            <a:br>
              <a:rPr lang="en-US" dirty="0" smtClean="0"/>
            </a:br>
            <a:r>
              <a:rPr lang="en-US" dirty="0" smtClean="0"/>
              <a:t>(ENCODE NORMAL BLACK, 30 PT.)</a:t>
            </a:r>
            <a:endParaRPr lang="en-US" dirty="0"/>
          </a:p>
        </p:txBody>
      </p:sp>
    </p:spTree>
    <p:extLst>
      <p:ext uri="{BB962C8B-B14F-4D97-AF65-F5344CB8AC3E}">
        <p14:creationId xmlns:p14="http://schemas.microsoft.com/office/powerpoint/2010/main" val="3854816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274638"/>
            <a:ext cx="7848600" cy="1143000"/>
          </a:xfrm>
          <a:prstGeom prst="rect">
            <a:avLst/>
          </a:prstGeom>
        </p:spPr>
        <p:txBody>
          <a:bodyPr/>
          <a:lstStyle>
            <a:lvl1pPr>
              <a:defRPr b="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838200" y="1447802"/>
            <a:ext cx="7848600" cy="4525963"/>
          </a:xfrm>
          <a:prstGeom prst="rect">
            <a:avLst/>
          </a:prstGeom>
        </p:spPr>
        <p:txBody>
          <a:bodyPr/>
          <a:lstStyle>
            <a:lvl1pPr marL="342900" indent="-342900">
              <a:buFont typeface="+mj-lt"/>
              <a:buAutoNum type="alphaLcPeriod"/>
              <a:defRPr sz="1800" i="0"/>
            </a:lvl1pPr>
            <a:lvl2pPr marL="600075" indent="-257175">
              <a:buFont typeface="+mj-lt"/>
              <a:buAutoNum type="alphaLcPeriod"/>
              <a:defRPr sz="1500" i="0"/>
            </a:lvl2pPr>
            <a:lvl3pPr marL="942975" indent="-257175">
              <a:buFont typeface="+mj-lt"/>
              <a:buAutoNum type="alphaLcPeriod"/>
              <a:defRPr sz="1350" i="0"/>
            </a:lvl3pPr>
            <a:lvl4pPr marL="1285875" indent="-257175">
              <a:buFont typeface="+mj-lt"/>
              <a:buAutoNum type="alphaLcPeriod"/>
              <a:defRPr sz="1350" i="0"/>
            </a:lvl4pPr>
            <a:lvl5pPr marL="1628775" indent="-257175">
              <a:buFont typeface="+mj-lt"/>
              <a:buAutoNum type="alphaLcPeriod"/>
              <a:defRPr sz="135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ChangeArrowheads="1"/>
          </p:cNvSpPr>
          <p:nvPr userDrawn="1"/>
        </p:nvSpPr>
        <p:spPr bwMode="auto">
          <a:xfrm>
            <a:off x="8386763" y="6629400"/>
            <a:ext cx="762000" cy="228600"/>
          </a:xfrm>
          <a:prstGeom prst="rect">
            <a:avLst/>
          </a:prstGeom>
          <a:solidFill>
            <a:schemeClr val="bg1"/>
          </a:solidFill>
          <a:ln w="9525">
            <a:noFill/>
            <a:miter lim="800000"/>
            <a:headEnd/>
            <a:tailEnd/>
          </a:ln>
          <a:effectLst/>
        </p:spPr>
        <p:txBody>
          <a:bodyPr anchor="ctr" anchorCtr="1"/>
          <a:lstStyle/>
          <a:p>
            <a:pPr marL="0" marR="0" lvl="0" indent="0" algn="r" defTabSz="685800" rtl="0" eaLnBrk="1" fontAlgn="auto" latinLnBrk="0" hangingPunct="1">
              <a:lnSpc>
                <a:spcPct val="100000"/>
              </a:lnSpc>
              <a:spcBef>
                <a:spcPts val="0"/>
              </a:spcBef>
              <a:spcAft>
                <a:spcPts val="0"/>
              </a:spcAft>
              <a:buClrTx/>
              <a:buSzTx/>
              <a:buFontTx/>
              <a:buNone/>
              <a:tabLst/>
              <a:defRPr/>
            </a:pPr>
            <a:fld id="{3A96D008-6778-4077-A097-294B4C7802BA}" type="slidenum">
              <a:rPr kumimoji="0" lang="en-US" sz="900" b="0" i="0" u="none" strike="noStrike" kern="1200" cap="none" spc="0" normalizeH="0" baseline="0" noProof="0" smtClean="0">
                <a:ln>
                  <a:noFill/>
                </a:ln>
                <a:solidFill>
                  <a:srgbClr val="000000"/>
                </a:solidFill>
                <a:effectLst/>
                <a:uLnTx/>
                <a:uFillTx/>
                <a:latin typeface="Arial" charset="0"/>
                <a:ea typeface="+mn-ea"/>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000000"/>
              </a:solidFill>
              <a:effectLst/>
              <a:uLnTx/>
              <a:uFillTx/>
              <a:latin typeface="Arial" charset="0"/>
              <a:ea typeface="+mn-ea"/>
              <a:cs typeface="Arial" charset="0"/>
            </a:endParaRPr>
          </a:p>
        </p:txBody>
      </p:sp>
    </p:spTree>
    <p:extLst>
      <p:ext uri="{BB962C8B-B14F-4D97-AF65-F5344CB8AC3E}">
        <p14:creationId xmlns:p14="http://schemas.microsoft.com/office/powerpoint/2010/main" val="190227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7" r:id="rId1"/>
    <p:sldLayoutId id="2147483673" r:id="rId2"/>
    <p:sldLayoutId id="2147483674" r:id="rId3"/>
    <p:sldLayoutId id="2147483679" r:id="rId4"/>
    <p:sldLayoutId id="2147483680" r:id="rId5"/>
    <p:sldLayoutId id="2147483681" r:id="rId6"/>
    <p:sldLayoutId id="2147483682" r:id="rId7"/>
    <p:sldLayoutId id="2147483683" r:id="rId8"/>
    <p:sldLayoutId id="2147483684" r:id="rId9"/>
  </p:sldLayoutIdLst>
  <p:txStyles>
    <p:titleStyle>
      <a:lvl1pPr algn="l" rtl="0" eaLnBrk="0" fontAlgn="base" hangingPunct="0">
        <a:spcBef>
          <a:spcPct val="0"/>
        </a:spcBef>
        <a:spcAft>
          <a:spcPct val="0"/>
        </a:spcAft>
        <a:defRPr sz="2400" b="1">
          <a:solidFill>
            <a:srgbClr val="194F8B"/>
          </a:solidFill>
          <a:latin typeface="+mj-lt"/>
          <a:ea typeface="+mj-ea"/>
          <a:cs typeface="+mj-cs"/>
        </a:defRPr>
      </a:lvl1pPr>
      <a:lvl2pPr algn="l" rtl="0" eaLnBrk="0" fontAlgn="base" hangingPunct="0">
        <a:spcBef>
          <a:spcPct val="0"/>
        </a:spcBef>
        <a:spcAft>
          <a:spcPct val="0"/>
        </a:spcAft>
        <a:defRPr sz="2400" b="1">
          <a:solidFill>
            <a:srgbClr val="194F8B"/>
          </a:solidFill>
          <a:latin typeface="Arial" charset="0"/>
        </a:defRPr>
      </a:lvl2pPr>
      <a:lvl3pPr algn="l" rtl="0" eaLnBrk="0" fontAlgn="base" hangingPunct="0">
        <a:spcBef>
          <a:spcPct val="0"/>
        </a:spcBef>
        <a:spcAft>
          <a:spcPct val="0"/>
        </a:spcAft>
        <a:defRPr sz="2400" b="1">
          <a:solidFill>
            <a:srgbClr val="194F8B"/>
          </a:solidFill>
          <a:latin typeface="Arial" charset="0"/>
        </a:defRPr>
      </a:lvl3pPr>
      <a:lvl4pPr algn="l" rtl="0" eaLnBrk="0" fontAlgn="base" hangingPunct="0">
        <a:spcBef>
          <a:spcPct val="0"/>
        </a:spcBef>
        <a:spcAft>
          <a:spcPct val="0"/>
        </a:spcAft>
        <a:defRPr sz="2400" b="1">
          <a:solidFill>
            <a:srgbClr val="194F8B"/>
          </a:solidFill>
          <a:latin typeface="Arial" charset="0"/>
        </a:defRPr>
      </a:lvl4pPr>
      <a:lvl5pPr algn="l" rtl="0" eaLnBrk="0" fontAlgn="base" hangingPunct="0">
        <a:spcBef>
          <a:spcPct val="0"/>
        </a:spcBef>
        <a:spcAft>
          <a:spcPct val="0"/>
        </a:spcAft>
        <a:defRPr sz="2400" b="1">
          <a:solidFill>
            <a:srgbClr val="194F8B"/>
          </a:solidFill>
          <a:latin typeface="Arial" charset="0"/>
        </a:defRPr>
      </a:lvl5pPr>
      <a:lvl6pPr marL="457200" algn="l" rtl="0" fontAlgn="base">
        <a:spcBef>
          <a:spcPct val="0"/>
        </a:spcBef>
        <a:spcAft>
          <a:spcPct val="0"/>
        </a:spcAft>
        <a:defRPr sz="2400" b="1">
          <a:solidFill>
            <a:srgbClr val="194F8B"/>
          </a:solidFill>
          <a:latin typeface="Arial" charset="0"/>
        </a:defRPr>
      </a:lvl6pPr>
      <a:lvl7pPr marL="914400" algn="l" rtl="0" fontAlgn="base">
        <a:spcBef>
          <a:spcPct val="0"/>
        </a:spcBef>
        <a:spcAft>
          <a:spcPct val="0"/>
        </a:spcAft>
        <a:defRPr sz="2400" b="1">
          <a:solidFill>
            <a:srgbClr val="194F8B"/>
          </a:solidFill>
          <a:latin typeface="Arial" charset="0"/>
        </a:defRPr>
      </a:lvl7pPr>
      <a:lvl8pPr marL="1371600" algn="l" rtl="0" fontAlgn="base">
        <a:spcBef>
          <a:spcPct val="0"/>
        </a:spcBef>
        <a:spcAft>
          <a:spcPct val="0"/>
        </a:spcAft>
        <a:defRPr sz="2400" b="1">
          <a:solidFill>
            <a:srgbClr val="194F8B"/>
          </a:solidFill>
          <a:latin typeface="Arial" charset="0"/>
        </a:defRPr>
      </a:lvl8pPr>
      <a:lvl9pPr marL="1828800" algn="l" rtl="0" fontAlgn="base">
        <a:spcBef>
          <a:spcPct val="0"/>
        </a:spcBef>
        <a:spcAft>
          <a:spcPct val="0"/>
        </a:spcAft>
        <a:defRPr sz="2400" b="1">
          <a:solidFill>
            <a:srgbClr val="194F8B"/>
          </a:solidFill>
          <a:latin typeface="Arial" charset="0"/>
        </a:defRPr>
      </a:lvl9pPr>
    </p:titleStyle>
    <p:bodyStyle>
      <a:lvl1pPr marL="342900" indent="-342900" algn="l" rtl="0" eaLnBrk="0" fontAlgn="base" hangingPunct="0">
        <a:spcBef>
          <a:spcPct val="20000"/>
        </a:spcBef>
        <a:spcAft>
          <a:spcPct val="0"/>
        </a:spcAft>
        <a:defRPr sz="2000" i="1">
          <a:solidFill>
            <a:schemeClr val="tx1"/>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4.xml"/><Relationship Id="rId7" Type="http://schemas.openxmlformats.org/officeDocument/2006/relationships/image" Target="../media/image23.png"/><Relationship Id="rId12"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2.png"/><Relationship Id="rId11" Type="http://schemas.openxmlformats.org/officeDocument/2006/relationships/image" Target="../media/image18.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18.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png"/><Relationship Id="rId3" Type="http://schemas.openxmlformats.org/officeDocument/2006/relationships/notesSlide" Target="../notesSlides/notesSlide6.xml"/><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slideLayout" Target="../slideLayouts/slideLayout2.xml"/><Relationship Id="rId16" Type="http://schemas.openxmlformats.org/officeDocument/2006/relationships/image" Target="../media/image54.png"/><Relationship Id="rId1" Type="http://schemas.openxmlformats.org/officeDocument/2006/relationships/tags" Target="../tags/tag1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6.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xml"/><Relationship Id="rId1" Type="http://schemas.openxmlformats.org/officeDocument/2006/relationships/vmlDrawing" Target="../drawings/vmlDrawing1.vml"/><Relationship Id="rId4" Type="http://schemas.openxmlformats.org/officeDocument/2006/relationships/image" Target="../media/image7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9.xml"/><Relationship Id="rId1" Type="http://schemas.openxmlformats.org/officeDocument/2006/relationships/tags" Target="../tags/tag22.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9.xml"/><Relationship Id="rId1" Type="http://schemas.openxmlformats.org/officeDocument/2006/relationships/tags" Target="../tags/tag23.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5.xml"/><Relationship Id="rId1" Type="http://schemas.openxmlformats.org/officeDocument/2006/relationships/tags" Target="../tags/tag2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27.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4.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3.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378113" y="2163840"/>
            <a:ext cx="4337012" cy="1485988"/>
          </a:xfrm>
        </p:spPr>
        <p:txBody>
          <a:bodyPr/>
          <a:lstStyle/>
          <a:p>
            <a:r>
              <a:rPr lang="en-US" dirty="0" smtClean="0">
                <a:solidFill>
                  <a:schemeClr val="tx1"/>
                </a:solidFill>
              </a:rPr>
              <a:t>Econ 200</a:t>
            </a:r>
            <a:br>
              <a:rPr lang="en-US" dirty="0" smtClean="0">
                <a:solidFill>
                  <a:schemeClr val="tx1"/>
                </a:solidFill>
              </a:rPr>
            </a:br>
            <a:r>
              <a:rPr lang="en-US" dirty="0" smtClean="0">
                <a:solidFill>
                  <a:schemeClr val="tx1"/>
                </a:solidFill>
              </a:rPr>
              <a:t>Module 6</a:t>
            </a:r>
            <a:br>
              <a:rPr lang="en-US" dirty="0" smtClean="0">
                <a:solidFill>
                  <a:schemeClr val="tx1"/>
                </a:solidFill>
              </a:rPr>
            </a:br>
            <a:r>
              <a:rPr lang="en-US" dirty="0" smtClean="0">
                <a:solidFill>
                  <a:schemeClr val="tx1"/>
                </a:solidFill>
              </a:rPr>
              <a:t>Lecture </a:t>
            </a:r>
            <a:r>
              <a:rPr lang="en-US" dirty="0" smtClean="0">
                <a:solidFill>
                  <a:schemeClr val="tx1"/>
                </a:solidFill>
              </a:rPr>
              <a:t>15</a:t>
            </a:r>
            <a:endParaRPr lang="en-US" dirty="0">
              <a:solidFill>
                <a:schemeClr val="tx1"/>
              </a:solidFill>
            </a:endParaRPr>
          </a:p>
        </p:txBody>
      </p:sp>
    </p:spTree>
    <p:extLst>
      <p:ext uri="{BB962C8B-B14F-4D97-AF65-F5344CB8AC3E}">
        <p14:creationId xmlns:p14="http://schemas.microsoft.com/office/powerpoint/2010/main" val="3162901673"/>
      </p:ext>
    </p:extLst>
  </p:cSld>
  <p:clrMapOvr>
    <a:masterClrMapping/>
  </p:clrMapOvr>
  <mc:AlternateContent xmlns:mc="http://schemas.openxmlformats.org/markup-compatibility/2006" xmlns:p14="http://schemas.microsoft.com/office/powerpoint/2010/main">
    <mc:Choice Requires="p14">
      <p:transition spd="slow" p14:dur="2000" advTm="31944"/>
    </mc:Choice>
    <mc:Fallback xmlns="">
      <p:transition spd="slow" advTm="3194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Marginal Revenue When Demand Is Downward-Sloping</a:t>
            </a:r>
          </a:p>
        </p:txBody>
      </p:sp>
      <p:sp>
        <p:nvSpPr>
          <p:cNvPr id="6" name="Text Placeholder 2"/>
          <p:cNvSpPr>
            <a:spLocks noGrp="1"/>
          </p:cNvSpPr>
          <p:nvPr>
            <p:ph type="body" sz="quarter" idx="11"/>
          </p:nvPr>
        </p:nvSpPr>
        <p:spPr>
          <a:xfrm>
            <a:off x="152400" y="4800600"/>
            <a:ext cx="8839200" cy="1828800"/>
          </a:xfrm>
        </p:spPr>
        <p:txBody>
          <a:bodyPr/>
          <a:lstStyle/>
          <a:p>
            <a:pPr>
              <a:spcBef>
                <a:spcPts val="0"/>
              </a:spcBef>
              <a:spcAft>
                <a:spcPts val="1200"/>
              </a:spcAft>
            </a:pPr>
            <a:r>
              <a:rPr lang="en-US" dirty="0"/>
              <a:t>Total revenue increases initially, then decreases; Starbucks has to lower the price in order to sell additional lattes.</a:t>
            </a:r>
          </a:p>
          <a:p>
            <a:pPr>
              <a:spcBef>
                <a:spcPts val="0"/>
              </a:spcBef>
              <a:spcAft>
                <a:spcPts val="1200"/>
              </a:spcAft>
            </a:pPr>
            <a:r>
              <a:rPr lang="en-US" dirty="0"/>
              <a:t>Hence marginal revenue is initially positive, then negative.</a:t>
            </a:r>
          </a:p>
        </p:txBody>
      </p:sp>
      <p:graphicFrame>
        <p:nvGraphicFramePr>
          <p:cNvPr id="9" name="Group 77"/>
          <p:cNvGraphicFramePr>
            <a:graphicFrameLocks/>
          </p:cNvGraphicFramePr>
          <p:nvPr>
            <p:extLst>
              <p:ext uri="{D42A27DB-BD31-4B8C-83A1-F6EECF244321}">
                <p14:modId xmlns:p14="http://schemas.microsoft.com/office/powerpoint/2010/main" val="3566805257"/>
              </p:ext>
            </p:extLst>
          </p:nvPr>
        </p:nvGraphicFramePr>
        <p:xfrm>
          <a:off x="533400" y="609600"/>
          <a:ext cx="3014663" cy="3862642"/>
        </p:xfrm>
        <a:graphic>
          <a:graphicData uri="http://schemas.openxmlformats.org/drawingml/2006/table">
            <a:tbl>
              <a:tblPr/>
              <a:tblGrid>
                <a:gridCol w="1566863">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99752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rgbClr val="0064B3"/>
                          </a:solidFill>
                          <a:effectLst/>
                          <a:latin typeface="Arial" charset="0"/>
                        </a:rPr>
                        <a:t/>
                      </a:r>
                      <a:br>
                        <a:rPr kumimoji="0" lang="en-US" sz="1400" b="1" i="0" u="none" strike="noStrike" cap="none" normalizeH="0" baseline="0" dirty="0">
                          <a:ln>
                            <a:noFill/>
                          </a:ln>
                          <a:solidFill>
                            <a:srgbClr val="0064B3"/>
                          </a:solidFill>
                          <a:effectLst/>
                          <a:latin typeface="Arial" charset="0"/>
                        </a:rPr>
                      </a:br>
                      <a:r>
                        <a:rPr kumimoji="0" lang="en-US" sz="1400" b="1" i="0" u="none" strike="noStrike" cap="none" normalizeH="0" baseline="0" dirty="0">
                          <a:ln>
                            <a:noFill/>
                          </a:ln>
                          <a:solidFill>
                            <a:srgbClr val="0064B3"/>
                          </a:solidFill>
                          <a:effectLst/>
                          <a:latin typeface="Arial" charset="0"/>
                        </a:rPr>
                        <a:t>CAFF</a:t>
                      </a:r>
                      <a:r>
                        <a:rPr kumimoji="0" lang="en-US" sz="1400" b="1" i="0" u="none" strike="noStrike" cap="none" normalizeH="0" baseline="0" dirty="0">
                          <a:ln>
                            <a:noFill/>
                          </a:ln>
                          <a:solidFill>
                            <a:srgbClr val="0064B3"/>
                          </a:solidFill>
                          <a:effectLst/>
                          <a:latin typeface="Arial" charset="0"/>
                          <a:cs typeface="Arial" charset="0"/>
                        </a:rPr>
                        <a:t>È</a:t>
                      </a:r>
                      <a:r>
                        <a:rPr kumimoji="0" lang="en-US" sz="1400" b="1" i="0" u="none" strike="noStrike" cap="none" normalizeH="0" baseline="0" dirty="0">
                          <a:ln>
                            <a:noFill/>
                          </a:ln>
                          <a:solidFill>
                            <a:srgbClr val="0064B3"/>
                          </a:solidFill>
                          <a:effectLst/>
                          <a:latin typeface="Arial" charset="0"/>
                        </a:rPr>
                        <a:t> LATTES SOLD PER WEEK (</a:t>
                      </a:r>
                      <a:r>
                        <a:rPr kumimoji="0" lang="en-US" sz="1400" b="1" i="1" u="none" strike="noStrike" cap="none" normalizeH="0" baseline="0" dirty="0">
                          <a:ln>
                            <a:noFill/>
                          </a:ln>
                          <a:solidFill>
                            <a:srgbClr val="0064B3"/>
                          </a:solidFill>
                          <a:effectLst/>
                          <a:latin typeface="Arial" charset="0"/>
                        </a:rPr>
                        <a:t>Q</a:t>
                      </a:r>
                      <a:r>
                        <a:rPr kumimoji="0" lang="en-US" sz="1400" b="1" i="0" u="none" strike="noStrike" cap="none" normalizeH="0" baseline="0" dirty="0">
                          <a:ln>
                            <a:noFill/>
                          </a:ln>
                          <a:solidFill>
                            <a:srgbClr val="0064B3"/>
                          </a:solidFill>
                          <a:effectLst/>
                          <a:latin typeface="Arial" charset="0"/>
                        </a:rPr>
                        <a:t>)</a:t>
                      </a:r>
                    </a:p>
                  </a:txBody>
                  <a:tcPr horzOverflow="overflow">
                    <a:lnL cap="flat">
                      <a:noFill/>
                    </a:lnL>
                    <a:lnR>
                      <a:noFill/>
                    </a:lnR>
                    <a:lnT cap="flat">
                      <a:noFill/>
                    </a:lnT>
                    <a:lnB w="28575" cap="flat" cmpd="sng" algn="ctr">
                      <a:solidFill>
                        <a:srgbClr val="95B6D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rgbClr val="0064B3"/>
                          </a:solidFill>
                          <a:effectLst/>
                          <a:latin typeface="Arial" charset="0"/>
                        </a:rPr>
                        <a:t/>
                      </a:r>
                      <a:br>
                        <a:rPr kumimoji="0" lang="en-US" sz="1400" b="1" i="0" u="none" strike="noStrike" cap="none" normalizeH="0" baseline="0" dirty="0">
                          <a:ln>
                            <a:noFill/>
                          </a:ln>
                          <a:solidFill>
                            <a:srgbClr val="0064B3"/>
                          </a:solidFill>
                          <a:effectLst/>
                          <a:latin typeface="Arial" charset="0"/>
                        </a:rPr>
                      </a:br>
                      <a:r>
                        <a:rPr kumimoji="0" lang="en-US" sz="1400" b="1" i="0" u="none" strike="noStrike" cap="none" normalizeH="0" baseline="0" dirty="0">
                          <a:ln>
                            <a:noFill/>
                          </a:ln>
                          <a:solidFill>
                            <a:srgbClr val="0064B3"/>
                          </a:solidFill>
                          <a:effectLst/>
                          <a:latin typeface="Arial" charset="0"/>
                        </a:rPr>
                        <a:t>PRICE (</a:t>
                      </a:r>
                      <a:r>
                        <a:rPr kumimoji="0" lang="en-US" sz="1400" b="1" i="1" u="none" strike="noStrike" cap="none" normalizeH="0" baseline="0" dirty="0">
                          <a:ln>
                            <a:noFill/>
                          </a:ln>
                          <a:solidFill>
                            <a:srgbClr val="0064B3"/>
                          </a:solidFill>
                          <a:effectLst/>
                          <a:latin typeface="Arial" charset="0"/>
                        </a:rPr>
                        <a:t>P</a:t>
                      </a:r>
                      <a:r>
                        <a:rPr kumimoji="0" lang="en-US" sz="1400" b="1" i="0" u="none" strike="noStrike" cap="none" normalizeH="0" baseline="0" dirty="0">
                          <a:ln>
                            <a:noFill/>
                          </a:ln>
                          <a:solidFill>
                            <a:srgbClr val="0064B3"/>
                          </a:solidFill>
                          <a:effectLst/>
                          <a:latin typeface="Arial" charset="0"/>
                        </a:rPr>
                        <a:t>)</a:t>
                      </a:r>
                    </a:p>
                  </a:txBody>
                  <a:tcPr horzOverflow="overflow">
                    <a:lnL>
                      <a:noFill/>
                    </a:lnL>
                    <a:lnR>
                      <a:noFill/>
                    </a:lnR>
                    <a:lnT cap="flat">
                      <a:noFill/>
                    </a:lnT>
                    <a:lnB w="28575" cap="flat" cmpd="sng" algn="ctr">
                      <a:solidFill>
                        <a:srgbClr val="95B6D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65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5</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6</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7</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8</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9</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10</a:t>
                      </a:r>
                    </a:p>
                  </a:txBody>
                  <a:tcPr horzOverflow="overflow">
                    <a:lnL cap="flat">
                      <a:noFill/>
                    </a:lnL>
                    <a:lnR>
                      <a:noFill/>
                    </a:lnR>
                    <a:lnT w="28575" cap="flat" cmpd="sng" algn="ctr">
                      <a:solidFill>
                        <a:srgbClr val="95B6DF"/>
                      </a:solidFill>
                      <a:prstDash val="solid"/>
                      <a:round/>
                      <a:headEnd type="none" w="med" len="med"/>
                      <a:tailEnd type="none" w="med" len="med"/>
                    </a:lnT>
                    <a:lnB w="28575" cap="flat" cmpd="sng" algn="ctr">
                      <a:solidFill>
                        <a:srgbClr val="95B6D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$6.00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5.50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5.00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4.50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4.00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1.00</a:t>
                      </a:r>
                    </a:p>
                  </a:txBody>
                  <a:tcPr horzOverflow="overflow">
                    <a:lnL>
                      <a:noFill/>
                    </a:lnL>
                    <a:lnR>
                      <a:noFill/>
                    </a:lnR>
                    <a:lnT w="28575" cap="flat" cmpd="sng" algn="ctr">
                      <a:solidFill>
                        <a:srgbClr val="95B6DF"/>
                      </a:solidFill>
                      <a:prstDash val="solid"/>
                      <a:round/>
                      <a:headEnd type="none" w="med" len="med"/>
                      <a:tailEnd type="none" w="med" len="med"/>
                    </a:lnT>
                    <a:lnB w="28575" cap="flat" cmpd="sng" algn="ctr">
                      <a:solidFill>
                        <a:srgbClr val="95B6D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0" name="Group 77"/>
          <p:cNvGraphicFramePr>
            <a:graphicFrameLocks/>
          </p:cNvGraphicFramePr>
          <p:nvPr>
            <p:extLst>
              <p:ext uri="{D42A27DB-BD31-4B8C-83A1-F6EECF244321}">
                <p14:modId xmlns:p14="http://schemas.microsoft.com/office/powerpoint/2010/main" val="3777989796"/>
              </p:ext>
            </p:extLst>
          </p:nvPr>
        </p:nvGraphicFramePr>
        <p:xfrm>
          <a:off x="3505200" y="609600"/>
          <a:ext cx="3124200" cy="3862642"/>
        </p:xfrm>
        <a:graphic>
          <a:graphicData uri="http://schemas.openxmlformats.org/drawingml/2006/table">
            <a:tbl>
              <a:tblPr/>
              <a:tblGrid>
                <a:gridCol w="16002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tblGrid>
              <a:tr h="997522">
                <a:tc>
                  <a:txBody>
                    <a:bodyPr/>
                    <a:lstStyle/>
                    <a:p>
                      <a:endParaRPr lang="en-US" dirty="0"/>
                    </a:p>
                  </a:txBody>
                  <a:tcPr horzOverflow="overflow">
                    <a:lnL>
                      <a:noFill/>
                    </a:lnL>
                    <a:lnR>
                      <a:noFill/>
                    </a:lnR>
                    <a:lnT cap="flat">
                      <a:noFill/>
                    </a:lnT>
                    <a:lnB w="28575" cap="flat" cmpd="sng" algn="ctr">
                      <a:solidFill>
                        <a:srgbClr val="95B6DF"/>
                      </a:solidFill>
                      <a:prstDash val="solid"/>
                      <a:round/>
                      <a:headEnd type="none" w="med" len="med"/>
                      <a:tailEnd type="none" w="med" len="med"/>
                    </a:lnB>
                    <a:lnTlToBr>
                      <a:noFill/>
                    </a:lnTlToBr>
                    <a:lnBlToTr>
                      <a:noFill/>
                    </a:lnBlToTr>
                    <a:blipFill rotWithShape="1">
                      <a:blip r:embed="rId3"/>
                      <a:stretch>
                        <a:fillRect l="-215139" t="-613" r="-200398" b="-294479"/>
                      </a:stretch>
                    </a:blipFill>
                  </a:tcPr>
                </a:tc>
                <a:tc>
                  <a:txBody>
                    <a:bodyPr/>
                    <a:lstStyle/>
                    <a:p>
                      <a:endParaRPr lang="en-US" dirty="0"/>
                    </a:p>
                  </a:txBody>
                  <a:tcPr horzOverflow="overflow">
                    <a:lnL>
                      <a:noFill/>
                    </a:lnL>
                    <a:lnR>
                      <a:noFill/>
                    </a:lnR>
                    <a:lnT cap="flat">
                      <a:noFill/>
                    </a:lnT>
                    <a:lnB w="28575" cap="flat" cmpd="sng" algn="ctr">
                      <a:solidFill>
                        <a:srgbClr val="95B6DF"/>
                      </a:solidFill>
                      <a:prstDash val="solid"/>
                      <a:round/>
                      <a:headEnd type="none" w="med" len="med"/>
                      <a:tailEnd type="none" w="med" len="med"/>
                    </a:lnB>
                    <a:lnTlToBr>
                      <a:noFill/>
                    </a:lnTlToBr>
                    <a:lnBlToTr>
                      <a:noFill/>
                    </a:lnBlToTr>
                    <a:blipFill rotWithShape="1">
                      <a:blip r:embed="rId3"/>
                      <a:stretch>
                        <a:fillRect l="-340948" t="-613" r="-116810" b="-294479"/>
                      </a:stretch>
                    </a:blipFill>
                  </a:tcPr>
                </a:tc>
                <a:extLst>
                  <a:ext uri="{0D108BD9-81ED-4DB2-BD59-A6C34878D82A}">
                    <a16:rowId xmlns:a16="http://schemas.microsoft.com/office/drawing/2014/main" val="10000"/>
                  </a:ext>
                </a:extLst>
              </a:tr>
              <a:tr h="2865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5.50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10.00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13.50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16.00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17.50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18.00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17.50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16.00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13.50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10.00</a:t>
                      </a:r>
                    </a:p>
                  </a:txBody>
                  <a:tcPr horzOverflow="overflow">
                    <a:lnL>
                      <a:noFill/>
                    </a:lnL>
                    <a:lnR>
                      <a:noFill/>
                    </a:lnR>
                    <a:lnT w="28575" cap="flat" cmpd="sng" algn="ctr">
                      <a:solidFill>
                        <a:srgbClr val="95B6DF"/>
                      </a:solidFill>
                      <a:prstDash val="solid"/>
                      <a:round/>
                      <a:headEnd type="none" w="med" len="med"/>
                      <a:tailEnd type="none" w="med" len="med"/>
                    </a:lnT>
                    <a:lnB w="28575" cap="flat" cmpd="sng" algn="ctr">
                      <a:solidFill>
                        <a:srgbClr val="95B6DF"/>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$5.50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5.00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4.50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4.00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2.00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1.00</a:t>
                      </a:r>
                    </a:p>
                  </a:txBody>
                  <a:tcPr horzOverflow="overflow">
                    <a:lnL>
                      <a:noFill/>
                    </a:lnL>
                    <a:lnR>
                      <a:noFill/>
                    </a:lnR>
                    <a:lnT w="28575" cap="flat" cmpd="sng" algn="ctr">
                      <a:solidFill>
                        <a:srgbClr val="95B6DF"/>
                      </a:solidFill>
                      <a:prstDash val="solid"/>
                      <a:round/>
                      <a:headEnd type="none" w="med" len="med"/>
                      <a:tailEnd type="none" w="med" len="med"/>
                    </a:lnT>
                    <a:lnB w="28575" cap="flat" cmpd="sng" algn="ctr">
                      <a:solidFill>
                        <a:srgbClr val="95B6D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1" name="Group 77"/>
          <p:cNvGraphicFramePr>
            <a:graphicFrameLocks/>
          </p:cNvGraphicFramePr>
          <p:nvPr>
            <p:extLst>
              <p:ext uri="{D42A27DB-BD31-4B8C-83A1-F6EECF244321}">
                <p14:modId xmlns:p14="http://schemas.microsoft.com/office/powerpoint/2010/main" val="2568642074"/>
              </p:ext>
            </p:extLst>
          </p:nvPr>
        </p:nvGraphicFramePr>
        <p:xfrm>
          <a:off x="6629400" y="609600"/>
          <a:ext cx="1676400" cy="3862642"/>
        </p:xfrm>
        <a:graphic>
          <a:graphicData uri="http://schemas.openxmlformats.org/drawingml/2006/table">
            <a:tbl>
              <a:tblPr/>
              <a:tblGrid>
                <a:gridCol w="1676400">
                  <a:extLst>
                    <a:ext uri="{9D8B030D-6E8A-4147-A177-3AD203B41FA5}">
                      <a16:colId xmlns:a16="http://schemas.microsoft.com/office/drawing/2014/main" val="20000"/>
                    </a:ext>
                  </a:extLst>
                </a:gridCol>
              </a:tblGrid>
              <a:tr h="997522">
                <a:tc>
                  <a:txBody>
                    <a:bodyPr/>
                    <a:lstStyle/>
                    <a:p>
                      <a:endParaRPr lang="en-US" dirty="0"/>
                    </a:p>
                  </a:txBody>
                  <a:tcPr horzOverflow="overflow">
                    <a:lnL>
                      <a:noFill/>
                    </a:lnL>
                    <a:lnR cap="flat">
                      <a:noFill/>
                    </a:lnR>
                    <a:lnT cap="flat">
                      <a:noFill/>
                    </a:lnT>
                    <a:lnB w="28575" cap="flat" cmpd="sng" algn="ctr">
                      <a:solidFill>
                        <a:srgbClr val="95B6DF"/>
                      </a:solidFill>
                      <a:prstDash val="solid"/>
                      <a:round/>
                      <a:headEnd type="none" w="med" len="med"/>
                      <a:tailEnd type="none" w="med" len="med"/>
                    </a:lnB>
                    <a:lnTlToBr>
                      <a:noFill/>
                    </a:lnTlToBr>
                    <a:lnBlToTr>
                      <a:noFill/>
                    </a:lnBlToTr>
                    <a:blipFill rotWithShape="1">
                      <a:blip r:embed="rId3"/>
                      <a:stretch>
                        <a:fillRect l="-377491" t="-613" b="-294479"/>
                      </a:stretch>
                    </a:blipFill>
                  </a:tcPr>
                </a:tc>
                <a:extLst>
                  <a:ext uri="{0D108BD9-81ED-4DB2-BD59-A6C34878D82A}">
                    <a16:rowId xmlns:a16="http://schemas.microsoft.com/office/drawing/2014/main" val="10000"/>
                  </a:ext>
                </a:extLst>
              </a:tr>
              <a:tr h="286512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$5.50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4.50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3.50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2.50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0.50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a:t>
                      </a:r>
                      <a:r>
                        <a:rPr kumimoji="0" lang="en-US" sz="1400" b="0" i="0" u="none" strike="noStrike" cap="none" normalizeH="0" baseline="0" dirty="0">
                          <a:ln>
                            <a:noFill/>
                          </a:ln>
                          <a:solidFill>
                            <a:schemeClr val="tx1"/>
                          </a:solidFill>
                          <a:effectLst/>
                          <a:latin typeface="Arial" charset="0"/>
                        </a:rPr>
                        <a:t>0.50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a:t>
                      </a:r>
                      <a:r>
                        <a:rPr kumimoji="0" lang="en-US" sz="1400" b="0" i="0" u="none" strike="noStrike" cap="none" normalizeH="0" baseline="0" dirty="0">
                          <a:ln>
                            <a:noFill/>
                          </a:ln>
                          <a:solidFill>
                            <a:schemeClr val="tx1"/>
                          </a:solidFill>
                          <a:effectLst/>
                          <a:latin typeface="Arial" charset="0"/>
                        </a:rPr>
                        <a:t>1.50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a:t>
                      </a:r>
                      <a:r>
                        <a:rPr kumimoji="0" lang="en-US" sz="1400" b="0" i="0" u="none" strike="noStrike" cap="none" normalizeH="0" baseline="0" dirty="0">
                          <a:ln>
                            <a:noFill/>
                          </a:ln>
                          <a:solidFill>
                            <a:schemeClr val="tx1"/>
                          </a:solidFill>
                          <a:effectLst/>
                          <a:latin typeface="Arial" charset="0"/>
                        </a:rPr>
                        <a:t>2.50</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cs typeface="Arial" charset="0"/>
                        </a:rPr>
                        <a:t>–</a:t>
                      </a:r>
                      <a:r>
                        <a:rPr kumimoji="0" lang="en-US" sz="1400" b="0" i="0" u="none" strike="noStrike" cap="none" normalizeH="0" baseline="0" dirty="0">
                          <a:ln>
                            <a:noFill/>
                          </a:ln>
                          <a:solidFill>
                            <a:schemeClr val="tx1"/>
                          </a:solidFill>
                          <a:effectLst/>
                          <a:latin typeface="Arial" charset="0"/>
                        </a:rPr>
                        <a:t>3.50</a:t>
                      </a:r>
                    </a:p>
                  </a:txBody>
                  <a:tcPr horzOverflow="overflow">
                    <a:lnL>
                      <a:noFill/>
                    </a:lnL>
                    <a:lnR cap="flat">
                      <a:noFill/>
                    </a:lnR>
                    <a:lnT w="28575" cap="flat" cmpd="sng" algn="ctr">
                      <a:solidFill>
                        <a:srgbClr val="95B6DF"/>
                      </a:solidFill>
                      <a:prstDash val="solid"/>
                      <a:round/>
                      <a:headEnd type="none" w="med" len="med"/>
                      <a:tailEnd type="none" w="med" len="med"/>
                    </a:lnT>
                    <a:lnB w="28575" cap="flat" cmpd="sng" algn="ctr">
                      <a:solidFill>
                        <a:srgbClr val="95B6D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112746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 Price Cut Affects Firm Revenue</a:t>
            </a:r>
          </a:p>
        </p:txBody>
      </p:sp>
      <p:sp>
        <p:nvSpPr>
          <p:cNvPr id="6" name="Text Placeholder 2"/>
          <p:cNvSpPr>
            <a:spLocks noGrp="1"/>
          </p:cNvSpPr>
          <p:nvPr>
            <p:ph type="body" sz="quarter" idx="11"/>
          </p:nvPr>
        </p:nvSpPr>
        <p:spPr>
          <a:xfrm>
            <a:off x="152400" y="838200"/>
            <a:ext cx="2590800" cy="2438400"/>
          </a:xfrm>
        </p:spPr>
        <p:txBody>
          <a:bodyPr/>
          <a:lstStyle/>
          <a:p>
            <a:pPr>
              <a:spcBef>
                <a:spcPts val="0"/>
              </a:spcBef>
              <a:spcAft>
                <a:spcPts val="1200"/>
              </a:spcAft>
            </a:pPr>
            <a:r>
              <a:rPr lang="en-US" dirty="0"/>
              <a:t>When Starbucks reduces the price of a </a:t>
            </a:r>
            <a:r>
              <a:rPr lang="en-US" dirty="0" err="1"/>
              <a:t>caffè</a:t>
            </a:r>
            <a:r>
              <a:rPr lang="en-US" dirty="0"/>
              <a:t> latte, it can sell more output.</a:t>
            </a:r>
          </a:p>
          <a:p>
            <a:pPr>
              <a:spcBef>
                <a:spcPts val="0"/>
              </a:spcBef>
              <a:spcAft>
                <a:spcPts val="1200"/>
              </a:spcAft>
            </a:pPr>
            <a:r>
              <a:rPr lang="en-US" dirty="0">
                <a:sym typeface="Wingdings"/>
              </a:rPr>
              <a:t> Quantity effect</a:t>
            </a:r>
            <a:endParaRPr lang="en-US" dirty="0"/>
          </a:p>
        </p:txBody>
      </p:sp>
      <p:sp>
        <p:nvSpPr>
          <p:cNvPr id="9" name="TextBox 8"/>
          <p:cNvSpPr txBox="1">
            <a:spLocks noChangeArrowheads="1"/>
          </p:cNvSpPr>
          <p:nvPr/>
        </p:nvSpPr>
        <p:spPr bwMode="auto">
          <a:xfrm>
            <a:off x="152400" y="3810000"/>
            <a:ext cx="3124200" cy="2616101"/>
          </a:xfrm>
          <a:prstGeom prst="rect">
            <a:avLst/>
          </a:prstGeom>
          <a:noFill/>
          <a:ln w="9525">
            <a:noFill/>
            <a:miter lim="800000"/>
            <a:headEnd/>
            <a:tailEnd/>
          </a:ln>
        </p:spPr>
        <p:txBody>
          <a:bodyPr wrap="square">
            <a:spAutoFit/>
          </a:bodyPr>
          <a:lstStyle/>
          <a:p>
            <a:pPr>
              <a:spcBef>
                <a:spcPts val="0"/>
              </a:spcBef>
              <a:spcAft>
                <a:spcPts val="1200"/>
              </a:spcAft>
            </a:pPr>
            <a:r>
              <a:rPr lang="en-US" sz="2200" b="0" dirty="0"/>
              <a:t>But its revenue decreases also. In order to sell the additional </a:t>
            </a:r>
            <a:r>
              <a:rPr lang="en-US" sz="2200" b="0" dirty="0" err="1"/>
              <a:t>caffè</a:t>
            </a:r>
            <a:r>
              <a:rPr lang="en-US" sz="2200" b="0" dirty="0"/>
              <a:t> latte, it must reduce the price on all cups it will sell.</a:t>
            </a:r>
          </a:p>
          <a:p>
            <a:pPr>
              <a:spcBef>
                <a:spcPts val="0"/>
              </a:spcBef>
              <a:spcAft>
                <a:spcPts val="1200"/>
              </a:spcAft>
            </a:pPr>
            <a:r>
              <a:rPr lang="en-US" sz="2200" b="0" dirty="0">
                <a:sym typeface="Wingdings"/>
              </a:rPr>
              <a:t> Price effect</a:t>
            </a:r>
            <a:endParaRPr lang="en-US" sz="2200" b="0" dirty="0"/>
          </a:p>
        </p:txBody>
      </p:sp>
      <p:pic>
        <p:nvPicPr>
          <p:cNvPr id="10" name="Picture 44" descr="Fig12-2-7"/>
          <p:cNvPicPr>
            <a:picLocks noChangeAspect="1" noChangeArrowheads="1"/>
          </p:cNvPicPr>
          <p:nvPr/>
        </p:nvPicPr>
        <p:blipFill>
          <a:blip r:embed="rId4" cstate="print"/>
          <a:srcRect/>
          <a:stretch>
            <a:fillRect/>
          </a:stretch>
        </p:blipFill>
        <p:spPr bwMode="auto">
          <a:xfrm>
            <a:off x="3235323" y="919163"/>
            <a:ext cx="5686425" cy="4086225"/>
          </a:xfrm>
          <a:prstGeom prst="rect">
            <a:avLst/>
          </a:prstGeom>
          <a:noFill/>
          <a:ln w="9525">
            <a:noFill/>
            <a:miter lim="800000"/>
            <a:headEnd/>
            <a:tailEnd/>
          </a:ln>
        </p:spPr>
      </p:pic>
      <p:pic>
        <p:nvPicPr>
          <p:cNvPr id="11" name="Picture 42" descr="Fig12-2-6"/>
          <p:cNvPicPr>
            <a:picLocks noChangeAspect="1" noChangeArrowheads="1"/>
          </p:cNvPicPr>
          <p:nvPr/>
        </p:nvPicPr>
        <p:blipFill>
          <a:blip r:embed="rId5" cstate="print"/>
          <a:srcRect/>
          <a:stretch>
            <a:fillRect/>
          </a:stretch>
        </p:blipFill>
        <p:spPr bwMode="auto">
          <a:xfrm>
            <a:off x="3235323" y="919163"/>
            <a:ext cx="5686425" cy="4086225"/>
          </a:xfrm>
          <a:prstGeom prst="rect">
            <a:avLst/>
          </a:prstGeom>
          <a:noFill/>
          <a:ln w="9525">
            <a:noFill/>
            <a:miter lim="800000"/>
            <a:headEnd/>
            <a:tailEnd/>
          </a:ln>
        </p:spPr>
      </p:pic>
      <p:pic>
        <p:nvPicPr>
          <p:cNvPr id="12" name="Picture 40" descr="Fig12-2-4"/>
          <p:cNvPicPr>
            <a:picLocks noChangeAspect="1" noChangeArrowheads="1"/>
          </p:cNvPicPr>
          <p:nvPr/>
        </p:nvPicPr>
        <p:blipFill>
          <a:blip r:embed="rId6" cstate="print"/>
          <a:srcRect/>
          <a:stretch>
            <a:fillRect/>
          </a:stretch>
        </p:blipFill>
        <p:spPr bwMode="auto">
          <a:xfrm>
            <a:off x="3235323" y="919163"/>
            <a:ext cx="5686425" cy="4086225"/>
          </a:xfrm>
          <a:prstGeom prst="rect">
            <a:avLst/>
          </a:prstGeom>
          <a:noFill/>
          <a:ln w="9525">
            <a:noFill/>
            <a:miter lim="800000"/>
            <a:headEnd/>
            <a:tailEnd/>
          </a:ln>
        </p:spPr>
      </p:pic>
      <p:pic>
        <p:nvPicPr>
          <p:cNvPr id="13" name="Picture 38" descr="Fig12-2-2"/>
          <p:cNvPicPr>
            <a:picLocks noChangeAspect="1" noChangeArrowheads="1"/>
          </p:cNvPicPr>
          <p:nvPr/>
        </p:nvPicPr>
        <p:blipFill>
          <a:blip r:embed="rId7" cstate="print"/>
          <a:srcRect/>
          <a:stretch>
            <a:fillRect/>
          </a:stretch>
        </p:blipFill>
        <p:spPr bwMode="auto">
          <a:xfrm>
            <a:off x="3235323" y="919163"/>
            <a:ext cx="5686425" cy="4086225"/>
          </a:xfrm>
          <a:prstGeom prst="rect">
            <a:avLst/>
          </a:prstGeom>
          <a:noFill/>
          <a:ln w="9525">
            <a:noFill/>
            <a:miter lim="800000"/>
            <a:headEnd/>
            <a:tailEnd/>
          </a:ln>
        </p:spPr>
      </p:pic>
      <p:pic>
        <p:nvPicPr>
          <p:cNvPr id="14" name="Picture 39" descr="Fig12-2-3"/>
          <p:cNvPicPr>
            <a:picLocks noChangeAspect="1" noChangeArrowheads="1"/>
          </p:cNvPicPr>
          <p:nvPr/>
        </p:nvPicPr>
        <p:blipFill>
          <a:blip r:embed="rId8" cstate="print"/>
          <a:srcRect/>
          <a:stretch>
            <a:fillRect/>
          </a:stretch>
        </p:blipFill>
        <p:spPr bwMode="auto">
          <a:xfrm>
            <a:off x="3235323" y="919163"/>
            <a:ext cx="5686425" cy="4086225"/>
          </a:xfrm>
          <a:prstGeom prst="rect">
            <a:avLst/>
          </a:prstGeom>
          <a:noFill/>
          <a:ln w="9525">
            <a:noFill/>
            <a:miter lim="800000"/>
            <a:headEnd/>
            <a:tailEnd/>
          </a:ln>
        </p:spPr>
      </p:pic>
      <p:pic>
        <p:nvPicPr>
          <p:cNvPr id="15" name="Picture 41" descr="Fig12-2-5"/>
          <p:cNvPicPr>
            <a:picLocks noChangeAspect="1" noChangeArrowheads="1"/>
          </p:cNvPicPr>
          <p:nvPr/>
        </p:nvPicPr>
        <p:blipFill>
          <a:blip r:embed="rId9" cstate="print"/>
          <a:srcRect/>
          <a:stretch>
            <a:fillRect/>
          </a:stretch>
        </p:blipFill>
        <p:spPr bwMode="auto">
          <a:xfrm>
            <a:off x="3235323" y="919163"/>
            <a:ext cx="5686425" cy="4086225"/>
          </a:xfrm>
          <a:prstGeom prst="rect">
            <a:avLst/>
          </a:prstGeom>
          <a:noFill/>
          <a:ln w="9525">
            <a:noFill/>
            <a:miter lim="800000"/>
            <a:headEnd/>
            <a:tailEnd/>
          </a:ln>
        </p:spPr>
      </p:pic>
      <p:pic>
        <p:nvPicPr>
          <p:cNvPr id="16" name="Picture 45" descr="Fig12-2-7a"/>
          <p:cNvPicPr>
            <a:picLocks noChangeAspect="1" noChangeArrowheads="1"/>
          </p:cNvPicPr>
          <p:nvPr/>
        </p:nvPicPr>
        <p:blipFill>
          <a:blip r:embed="rId10" cstate="print"/>
          <a:srcRect/>
          <a:stretch>
            <a:fillRect/>
          </a:stretch>
        </p:blipFill>
        <p:spPr bwMode="auto">
          <a:xfrm>
            <a:off x="3235323" y="919163"/>
            <a:ext cx="5686425" cy="4086225"/>
          </a:xfrm>
          <a:prstGeom prst="rect">
            <a:avLst/>
          </a:prstGeom>
          <a:noFill/>
          <a:ln w="9525">
            <a:noFill/>
            <a:miter lim="800000"/>
            <a:headEnd/>
            <a:tailEnd/>
          </a:ln>
        </p:spPr>
      </p:pic>
      <p:pic>
        <p:nvPicPr>
          <p:cNvPr id="17" name="Picture 16" descr="Fig12-1-1.gif"/>
          <p:cNvPicPr>
            <a:picLocks noChangeAspect="1"/>
          </p:cNvPicPr>
          <p:nvPr/>
        </p:nvPicPr>
        <p:blipFill>
          <a:blip r:embed="rId11" cstate="print"/>
          <a:srcRect/>
          <a:stretch>
            <a:fillRect/>
          </a:stretch>
        </p:blipFill>
        <p:spPr bwMode="auto">
          <a:xfrm>
            <a:off x="3178173" y="919163"/>
            <a:ext cx="5743575" cy="4133850"/>
          </a:xfrm>
          <a:prstGeom prst="rect">
            <a:avLst/>
          </a:prstGeom>
          <a:noFill/>
          <a:ln w="9525">
            <a:noFill/>
            <a:miter lim="800000"/>
            <a:headEnd/>
            <a:tailEnd/>
          </a:ln>
        </p:spPr>
      </p:pic>
      <p:pic>
        <p:nvPicPr>
          <p:cNvPr id="18" name="Picture 17" descr="Fig12-2-6a.gif"/>
          <p:cNvPicPr>
            <a:picLocks noChangeAspect="1"/>
          </p:cNvPicPr>
          <p:nvPr/>
        </p:nvPicPr>
        <p:blipFill>
          <a:blip r:embed="rId12" cstate="print"/>
          <a:srcRect/>
          <a:stretch>
            <a:fillRect/>
          </a:stretch>
        </p:blipFill>
        <p:spPr bwMode="auto">
          <a:xfrm>
            <a:off x="3035298" y="833438"/>
            <a:ext cx="5991225" cy="43053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38505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1000"/>
                                        <p:tgtEl>
                                          <p:spTgt spid="13"/>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1000"/>
                                        <p:tgtEl>
                                          <p:spTgt spid="14"/>
                                        </p:tgtEl>
                                      </p:cBhvr>
                                    </p:animEffect>
                                  </p:childTnLst>
                                </p:cTn>
                              </p:par>
                            </p:childTnLst>
                          </p:cTn>
                        </p:par>
                        <p:par>
                          <p:cTn id="19" fill="hold">
                            <p:stCondLst>
                              <p:cond delay="2500"/>
                            </p:stCondLst>
                            <p:childTnLst>
                              <p:par>
                                <p:cTn id="20" presetID="22" presetClass="entr" presetSubtype="1"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1000"/>
                                        <p:tgtEl>
                                          <p:spTgt spid="12"/>
                                        </p:tgtEl>
                                      </p:cBhvr>
                                    </p:animEffect>
                                  </p:childTnLst>
                                </p:cTn>
                              </p:par>
                            </p:childTnLst>
                          </p:cTn>
                        </p:par>
                        <p:par>
                          <p:cTn id="23" fill="hold">
                            <p:stCondLst>
                              <p:cond delay="3500"/>
                            </p:stCondLst>
                            <p:childTnLst>
                              <p:par>
                                <p:cTn id="24" presetID="22" presetClass="entr" presetSubtype="8"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10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1000"/>
                                        <p:tgtEl>
                                          <p:spTgt spid="10"/>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up)">
                                      <p:cBhvr>
                                        <p:cTn id="38" dur="10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1" end="1"/>
                                            </p:txEl>
                                          </p:spTgt>
                                        </p:tgtEl>
                                        <p:attrNameLst>
                                          <p:attrName>style.visibility</p:attrName>
                                        </p:attrNameLst>
                                      </p:cBhvr>
                                      <p:to>
                                        <p:strVal val="visible"/>
                                      </p:to>
                                    </p:set>
                                  </p:childTnLst>
                                </p:cTn>
                              </p:par>
                            </p:childTnLst>
                          </p:cTn>
                        </p:par>
                        <p:par>
                          <p:cTn id="47" fill="hold">
                            <p:stCondLst>
                              <p:cond delay="0"/>
                            </p:stCondLst>
                            <p:childTnLst>
                              <p:par>
                                <p:cTn id="48" presetID="22" presetClass="entr" presetSubtype="1" fill="hold" nodeType="after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up)">
                                      <p:cBhvr>
                                        <p:cTn id="50" dur="10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bldLvl="5"/>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Marginal Revenue</a:t>
            </a:r>
          </a:p>
        </p:txBody>
      </p:sp>
      <p:sp>
        <p:nvSpPr>
          <p:cNvPr id="6" name="Text Placeholder 2"/>
          <p:cNvSpPr>
            <a:spLocks noGrp="1"/>
          </p:cNvSpPr>
          <p:nvPr>
            <p:ph type="body" sz="quarter" idx="11"/>
          </p:nvPr>
        </p:nvSpPr>
        <p:spPr>
          <a:xfrm>
            <a:off x="152399" y="838200"/>
            <a:ext cx="3082923" cy="4114800"/>
          </a:xfrm>
        </p:spPr>
        <p:txBody>
          <a:bodyPr/>
          <a:lstStyle/>
          <a:p>
            <a:pPr>
              <a:spcBef>
                <a:spcPts val="0"/>
              </a:spcBef>
              <a:spcAft>
                <a:spcPts val="1200"/>
              </a:spcAft>
            </a:pPr>
            <a:r>
              <a:rPr lang="en-US" dirty="0"/>
              <a:t>Starbucks’ marginal revenue for selling the additional latte is equal to the green area minus the pink area: the quantity effect minus the price effect.</a:t>
            </a:r>
          </a:p>
          <a:p>
            <a:pPr>
              <a:spcBef>
                <a:spcPts val="0"/>
              </a:spcBef>
              <a:spcAft>
                <a:spcPts val="1200"/>
              </a:spcAft>
            </a:pPr>
            <a:r>
              <a:rPr lang="en-US" dirty="0"/>
              <a:t>But</a:t>
            </a:r>
            <a:r>
              <a:rPr lang="is-IS" dirty="0"/>
              <a:t>…</a:t>
            </a:r>
          </a:p>
          <a:p>
            <a:pPr>
              <a:spcBef>
                <a:spcPts val="0"/>
              </a:spcBef>
              <a:spcAft>
                <a:spcPts val="1200"/>
              </a:spcAft>
            </a:pPr>
            <a:r>
              <a:rPr lang="en-US" dirty="0"/>
              <a:t>Quantity effect = price</a:t>
            </a:r>
          </a:p>
          <a:p>
            <a:pPr>
              <a:spcBef>
                <a:spcPts val="0"/>
              </a:spcBef>
              <a:spcAft>
                <a:spcPts val="1200"/>
              </a:spcAft>
            </a:pPr>
            <a:r>
              <a:rPr lang="en-US" i="1" dirty="0">
                <a:sym typeface="Wingdings"/>
              </a:rPr>
              <a:t></a:t>
            </a:r>
            <a:r>
              <a:rPr lang="en-US" i="1" dirty="0"/>
              <a:t>MR &lt; P</a:t>
            </a:r>
            <a:endParaRPr lang="en-US" dirty="0"/>
          </a:p>
        </p:txBody>
      </p:sp>
      <p:pic>
        <p:nvPicPr>
          <p:cNvPr id="10" name="Picture 44" descr="Fig12-2-7"/>
          <p:cNvPicPr>
            <a:picLocks noChangeAspect="1" noChangeArrowheads="1"/>
          </p:cNvPicPr>
          <p:nvPr/>
        </p:nvPicPr>
        <p:blipFill>
          <a:blip r:embed="rId3" cstate="print"/>
          <a:srcRect/>
          <a:stretch>
            <a:fillRect/>
          </a:stretch>
        </p:blipFill>
        <p:spPr bwMode="auto">
          <a:xfrm>
            <a:off x="3235323" y="919163"/>
            <a:ext cx="5686425" cy="4086225"/>
          </a:xfrm>
          <a:prstGeom prst="rect">
            <a:avLst/>
          </a:prstGeom>
          <a:noFill/>
          <a:ln w="9525">
            <a:noFill/>
            <a:miter lim="800000"/>
            <a:headEnd/>
            <a:tailEnd/>
          </a:ln>
        </p:spPr>
      </p:pic>
      <p:pic>
        <p:nvPicPr>
          <p:cNvPr id="11" name="Picture 42" descr="Fig12-2-6"/>
          <p:cNvPicPr>
            <a:picLocks noChangeAspect="1" noChangeArrowheads="1"/>
          </p:cNvPicPr>
          <p:nvPr/>
        </p:nvPicPr>
        <p:blipFill>
          <a:blip r:embed="rId4" cstate="print"/>
          <a:srcRect/>
          <a:stretch>
            <a:fillRect/>
          </a:stretch>
        </p:blipFill>
        <p:spPr bwMode="auto">
          <a:xfrm>
            <a:off x="3235323" y="919163"/>
            <a:ext cx="5686425" cy="4086225"/>
          </a:xfrm>
          <a:prstGeom prst="rect">
            <a:avLst/>
          </a:prstGeom>
          <a:noFill/>
          <a:ln w="9525">
            <a:noFill/>
            <a:miter lim="800000"/>
            <a:headEnd/>
            <a:tailEnd/>
          </a:ln>
        </p:spPr>
      </p:pic>
      <p:pic>
        <p:nvPicPr>
          <p:cNvPr id="12" name="Picture 40" descr="Fig12-2-4"/>
          <p:cNvPicPr>
            <a:picLocks noChangeAspect="1" noChangeArrowheads="1"/>
          </p:cNvPicPr>
          <p:nvPr/>
        </p:nvPicPr>
        <p:blipFill>
          <a:blip r:embed="rId5" cstate="print"/>
          <a:srcRect/>
          <a:stretch>
            <a:fillRect/>
          </a:stretch>
        </p:blipFill>
        <p:spPr bwMode="auto">
          <a:xfrm>
            <a:off x="3235323" y="919163"/>
            <a:ext cx="5686425" cy="4086225"/>
          </a:xfrm>
          <a:prstGeom prst="rect">
            <a:avLst/>
          </a:prstGeom>
          <a:noFill/>
          <a:ln w="9525">
            <a:noFill/>
            <a:miter lim="800000"/>
            <a:headEnd/>
            <a:tailEnd/>
          </a:ln>
        </p:spPr>
      </p:pic>
      <p:pic>
        <p:nvPicPr>
          <p:cNvPr id="13" name="Picture 38" descr="Fig12-2-2"/>
          <p:cNvPicPr>
            <a:picLocks noChangeAspect="1" noChangeArrowheads="1"/>
          </p:cNvPicPr>
          <p:nvPr/>
        </p:nvPicPr>
        <p:blipFill>
          <a:blip r:embed="rId6" cstate="print"/>
          <a:srcRect/>
          <a:stretch>
            <a:fillRect/>
          </a:stretch>
        </p:blipFill>
        <p:spPr bwMode="auto">
          <a:xfrm>
            <a:off x="3235323" y="919163"/>
            <a:ext cx="5686425" cy="4086225"/>
          </a:xfrm>
          <a:prstGeom prst="rect">
            <a:avLst/>
          </a:prstGeom>
          <a:noFill/>
          <a:ln w="9525">
            <a:noFill/>
            <a:miter lim="800000"/>
            <a:headEnd/>
            <a:tailEnd/>
          </a:ln>
        </p:spPr>
      </p:pic>
      <p:pic>
        <p:nvPicPr>
          <p:cNvPr id="14" name="Picture 39" descr="Fig12-2-3"/>
          <p:cNvPicPr>
            <a:picLocks noChangeAspect="1" noChangeArrowheads="1"/>
          </p:cNvPicPr>
          <p:nvPr/>
        </p:nvPicPr>
        <p:blipFill>
          <a:blip r:embed="rId7" cstate="print"/>
          <a:srcRect/>
          <a:stretch>
            <a:fillRect/>
          </a:stretch>
        </p:blipFill>
        <p:spPr bwMode="auto">
          <a:xfrm>
            <a:off x="3235323" y="919163"/>
            <a:ext cx="5686425" cy="4086225"/>
          </a:xfrm>
          <a:prstGeom prst="rect">
            <a:avLst/>
          </a:prstGeom>
          <a:noFill/>
          <a:ln w="9525">
            <a:noFill/>
            <a:miter lim="800000"/>
            <a:headEnd/>
            <a:tailEnd/>
          </a:ln>
        </p:spPr>
      </p:pic>
      <p:pic>
        <p:nvPicPr>
          <p:cNvPr id="15" name="Picture 41" descr="Fig12-2-5"/>
          <p:cNvPicPr>
            <a:picLocks noChangeAspect="1" noChangeArrowheads="1"/>
          </p:cNvPicPr>
          <p:nvPr/>
        </p:nvPicPr>
        <p:blipFill>
          <a:blip r:embed="rId8" cstate="print"/>
          <a:srcRect/>
          <a:stretch>
            <a:fillRect/>
          </a:stretch>
        </p:blipFill>
        <p:spPr bwMode="auto">
          <a:xfrm>
            <a:off x="3235323" y="919163"/>
            <a:ext cx="5686425" cy="4086225"/>
          </a:xfrm>
          <a:prstGeom prst="rect">
            <a:avLst/>
          </a:prstGeom>
          <a:noFill/>
          <a:ln w="9525">
            <a:noFill/>
            <a:miter lim="800000"/>
            <a:headEnd/>
            <a:tailEnd/>
          </a:ln>
        </p:spPr>
      </p:pic>
      <p:pic>
        <p:nvPicPr>
          <p:cNvPr id="16" name="Picture 45" descr="Fig12-2-7a"/>
          <p:cNvPicPr>
            <a:picLocks noChangeAspect="1" noChangeArrowheads="1"/>
          </p:cNvPicPr>
          <p:nvPr/>
        </p:nvPicPr>
        <p:blipFill>
          <a:blip r:embed="rId9" cstate="print"/>
          <a:srcRect/>
          <a:stretch>
            <a:fillRect/>
          </a:stretch>
        </p:blipFill>
        <p:spPr bwMode="auto">
          <a:xfrm>
            <a:off x="3235323" y="919163"/>
            <a:ext cx="5686425" cy="4086225"/>
          </a:xfrm>
          <a:prstGeom prst="rect">
            <a:avLst/>
          </a:prstGeom>
          <a:noFill/>
          <a:ln w="9525">
            <a:noFill/>
            <a:miter lim="800000"/>
            <a:headEnd/>
            <a:tailEnd/>
          </a:ln>
        </p:spPr>
      </p:pic>
      <p:pic>
        <p:nvPicPr>
          <p:cNvPr id="17" name="Picture 16" descr="Fig12-1-1.gif"/>
          <p:cNvPicPr>
            <a:picLocks noChangeAspect="1"/>
          </p:cNvPicPr>
          <p:nvPr/>
        </p:nvPicPr>
        <p:blipFill>
          <a:blip r:embed="rId10" cstate="print"/>
          <a:srcRect/>
          <a:stretch>
            <a:fillRect/>
          </a:stretch>
        </p:blipFill>
        <p:spPr bwMode="auto">
          <a:xfrm>
            <a:off x="3178173" y="919163"/>
            <a:ext cx="5743575" cy="4133850"/>
          </a:xfrm>
          <a:prstGeom prst="rect">
            <a:avLst/>
          </a:prstGeom>
          <a:noFill/>
          <a:ln w="9525">
            <a:noFill/>
            <a:miter lim="800000"/>
            <a:headEnd/>
            <a:tailEnd/>
          </a:ln>
        </p:spPr>
      </p:pic>
      <p:pic>
        <p:nvPicPr>
          <p:cNvPr id="18" name="Picture 17" descr="Fig12-2-6a.gif"/>
          <p:cNvPicPr>
            <a:picLocks noChangeAspect="1"/>
          </p:cNvPicPr>
          <p:nvPr/>
        </p:nvPicPr>
        <p:blipFill>
          <a:blip r:embed="rId11" cstate="print"/>
          <a:srcRect/>
          <a:stretch>
            <a:fillRect/>
          </a:stretch>
        </p:blipFill>
        <p:spPr bwMode="auto">
          <a:xfrm>
            <a:off x="3035298" y="833438"/>
            <a:ext cx="5991225" cy="43053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09128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Demand and Marginal Revenue Curves</a:t>
            </a:r>
          </a:p>
        </p:txBody>
      </p:sp>
      <p:sp>
        <p:nvSpPr>
          <p:cNvPr id="6" name="Text Placeholder 2"/>
          <p:cNvSpPr>
            <a:spLocks noGrp="1"/>
          </p:cNvSpPr>
          <p:nvPr>
            <p:ph type="body" sz="quarter" idx="11"/>
          </p:nvPr>
        </p:nvSpPr>
        <p:spPr>
          <a:xfrm>
            <a:off x="152400" y="838200"/>
            <a:ext cx="3200400" cy="5638800"/>
          </a:xfrm>
        </p:spPr>
        <p:txBody>
          <a:bodyPr/>
          <a:lstStyle/>
          <a:p>
            <a:pPr>
              <a:spcBef>
                <a:spcPts val="0"/>
              </a:spcBef>
              <a:spcAft>
                <a:spcPts val="1200"/>
              </a:spcAft>
            </a:pPr>
            <a:r>
              <a:rPr lang="en-US" dirty="0"/>
              <a:t>After the 6</a:t>
            </a:r>
            <a:r>
              <a:rPr lang="en-US" baseline="30000" dirty="0"/>
              <a:t>th</a:t>
            </a:r>
            <a:r>
              <a:rPr lang="en-US" dirty="0"/>
              <a:t> latte, reducing the price in order to increase sales results in revenue decreasing </a:t>
            </a:r>
            <a:r>
              <a:rPr lang="en-US" dirty="0">
                <a:sym typeface="Wingdings"/>
              </a:rPr>
              <a:t> </a:t>
            </a:r>
            <a:r>
              <a:rPr lang="en-US" dirty="0"/>
              <a:t>negative marginal revenue</a:t>
            </a:r>
          </a:p>
        </p:txBody>
      </p:sp>
      <p:pic>
        <p:nvPicPr>
          <p:cNvPr id="9" name="Picture 11" descr="Fig12-3-2"/>
          <p:cNvPicPr>
            <a:picLocks noChangeAspect="1" noChangeArrowheads="1"/>
          </p:cNvPicPr>
          <p:nvPr/>
        </p:nvPicPr>
        <p:blipFill>
          <a:blip r:embed="rId4" cstate="print"/>
          <a:srcRect/>
          <a:stretch>
            <a:fillRect/>
          </a:stretch>
        </p:blipFill>
        <p:spPr bwMode="auto">
          <a:xfrm>
            <a:off x="3810000" y="742950"/>
            <a:ext cx="4648200" cy="4895850"/>
          </a:xfrm>
          <a:prstGeom prst="rect">
            <a:avLst/>
          </a:prstGeom>
          <a:noFill/>
          <a:ln w="9525">
            <a:noFill/>
            <a:miter lim="800000"/>
            <a:headEnd/>
            <a:tailEnd/>
          </a:ln>
        </p:spPr>
      </p:pic>
      <p:pic>
        <p:nvPicPr>
          <p:cNvPr id="10" name="Picture 12" descr="Fig12-3-3"/>
          <p:cNvPicPr>
            <a:picLocks noChangeAspect="1" noChangeArrowheads="1"/>
          </p:cNvPicPr>
          <p:nvPr/>
        </p:nvPicPr>
        <p:blipFill>
          <a:blip r:embed="rId5" cstate="print"/>
          <a:srcRect/>
          <a:stretch>
            <a:fillRect/>
          </a:stretch>
        </p:blipFill>
        <p:spPr bwMode="auto">
          <a:xfrm>
            <a:off x="3810000" y="742950"/>
            <a:ext cx="4648200" cy="4895850"/>
          </a:xfrm>
          <a:prstGeom prst="rect">
            <a:avLst/>
          </a:prstGeom>
          <a:noFill/>
          <a:ln w="9525">
            <a:noFill/>
            <a:miter lim="800000"/>
            <a:headEnd/>
            <a:tailEnd/>
          </a:ln>
        </p:spPr>
      </p:pic>
      <p:pic>
        <p:nvPicPr>
          <p:cNvPr id="11" name="Picture 10" descr="Fig12-3-1.gif"/>
          <p:cNvPicPr>
            <a:picLocks noChangeAspect="1"/>
          </p:cNvPicPr>
          <p:nvPr/>
        </p:nvPicPr>
        <p:blipFill>
          <a:blip r:embed="rId6" cstate="print"/>
          <a:srcRect/>
          <a:stretch>
            <a:fillRect/>
          </a:stretch>
        </p:blipFill>
        <p:spPr bwMode="auto">
          <a:xfrm>
            <a:off x="3810000" y="742950"/>
            <a:ext cx="4648200" cy="489585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967064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1000"/>
                                        <p:tgtEl>
                                          <p:spTgt spid="9"/>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up)">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640080"/>
          </a:xfrm>
          <a:prstGeom prst="rect">
            <a:avLst/>
          </a:prstGeom>
        </p:spPr>
        <p:txBody>
          <a:bodyPr/>
          <a:lstStyle/>
          <a:p>
            <a:r>
              <a:rPr lang="en-US" dirty="0"/>
              <a:t>Profit Maximization</a:t>
            </a:r>
          </a:p>
        </p:txBody>
      </p:sp>
      <p:sp>
        <p:nvSpPr>
          <p:cNvPr id="4" name="Text Placeholder 2"/>
          <p:cNvSpPr>
            <a:spLocks noGrp="1"/>
          </p:cNvSpPr>
          <p:nvPr>
            <p:ph type="body" sz="quarter" idx="11"/>
          </p:nvPr>
        </p:nvSpPr>
        <p:spPr>
          <a:xfrm>
            <a:off x="152400" y="838200"/>
            <a:ext cx="8839200" cy="5638800"/>
          </a:xfrm>
        </p:spPr>
        <p:txBody>
          <a:bodyPr/>
          <a:lstStyle/>
          <a:p>
            <a:pPr>
              <a:spcBef>
                <a:spcPts val="0"/>
              </a:spcBef>
              <a:spcAft>
                <a:spcPts val="1200"/>
              </a:spcAft>
            </a:pPr>
            <a:r>
              <a:rPr lang="en-US" dirty="0"/>
              <a:t>Profit maximization requires producing until the marginal revenue from the last unit is just equal to the marginal cost: </a:t>
            </a:r>
            <a:r>
              <a:rPr lang="en-US" i="1" dirty="0"/>
              <a:t>MC = MR</a:t>
            </a:r>
            <a:r>
              <a:rPr lang="en-US" dirty="0"/>
              <a:t>.</a:t>
            </a:r>
          </a:p>
          <a:p>
            <a:pPr>
              <a:spcBef>
                <a:spcPts val="0"/>
              </a:spcBef>
              <a:spcAft>
                <a:spcPts val="1200"/>
              </a:spcAft>
            </a:pPr>
            <a:r>
              <a:rPr lang="en-US" dirty="0"/>
              <a:t>This same rule holds for all firms that can marginally adjust their output.</a:t>
            </a:r>
          </a:p>
        </p:txBody>
      </p:sp>
    </p:spTree>
    <p:custDataLst>
      <p:tags r:id="rId1"/>
    </p:custDataLst>
    <p:extLst>
      <p:ext uri="{BB962C8B-B14F-4D97-AF65-F5344CB8AC3E}">
        <p14:creationId xmlns:p14="http://schemas.microsoft.com/office/powerpoint/2010/main" val="150938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Profit Maximization Using a Table</a:t>
            </a:r>
          </a:p>
        </p:txBody>
      </p:sp>
      <p:sp>
        <p:nvSpPr>
          <p:cNvPr id="6" name="Text Placeholder 2"/>
          <p:cNvSpPr>
            <a:spLocks noGrp="1"/>
          </p:cNvSpPr>
          <p:nvPr>
            <p:ph type="body" sz="quarter" idx="11"/>
          </p:nvPr>
        </p:nvSpPr>
        <p:spPr>
          <a:xfrm>
            <a:off x="152400" y="4876800"/>
            <a:ext cx="8763000" cy="1828800"/>
          </a:xfrm>
        </p:spPr>
        <p:txBody>
          <a:bodyPr/>
          <a:lstStyle/>
          <a:p>
            <a:pPr>
              <a:spcBef>
                <a:spcPts val="0"/>
              </a:spcBef>
              <a:spcAft>
                <a:spcPts val="1200"/>
              </a:spcAft>
            </a:pPr>
            <a:r>
              <a:rPr lang="en-US" dirty="0"/>
              <a:t>The 1</a:t>
            </a:r>
            <a:r>
              <a:rPr lang="en-US" baseline="30000" dirty="0"/>
              <a:t>st</a:t>
            </a:r>
            <a:r>
              <a:rPr lang="en-US" dirty="0"/>
              <a:t>, 2</a:t>
            </a:r>
            <a:r>
              <a:rPr lang="en-US" baseline="30000" dirty="0"/>
              <a:t>nd</a:t>
            </a:r>
            <a:r>
              <a:rPr lang="en-US" dirty="0"/>
              <a:t>, 3</a:t>
            </a:r>
            <a:r>
              <a:rPr lang="en-US" baseline="30000" dirty="0"/>
              <a:t>rd</a:t>
            </a:r>
            <a:r>
              <a:rPr lang="en-US" dirty="0"/>
              <a:t>, and 4</a:t>
            </a:r>
            <a:r>
              <a:rPr lang="en-US" baseline="30000" dirty="0"/>
              <a:t>th</a:t>
            </a:r>
            <a:r>
              <a:rPr lang="en-US" dirty="0"/>
              <a:t> </a:t>
            </a:r>
            <a:r>
              <a:rPr lang="en-US" dirty="0" err="1"/>
              <a:t>caffè</a:t>
            </a:r>
            <a:r>
              <a:rPr lang="en-US" dirty="0"/>
              <a:t> lattes</a:t>
            </a:r>
            <a:br>
              <a:rPr lang="en-US" dirty="0"/>
            </a:br>
            <a:r>
              <a:rPr lang="en-US" dirty="0"/>
              <a:t> each increase profit: </a:t>
            </a:r>
            <a:r>
              <a:rPr lang="en-US" i="1" dirty="0"/>
              <a:t>MC &lt; MR</a:t>
            </a:r>
            <a:r>
              <a:rPr lang="en-US" dirty="0"/>
              <a:t>.</a:t>
            </a:r>
          </a:p>
          <a:p>
            <a:pPr>
              <a:spcBef>
                <a:spcPts val="0"/>
              </a:spcBef>
              <a:spcAft>
                <a:spcPts val="1200"/>
              </a:spcAft>
            </a:pPr>
            <a:r>
              <a:rPr lang="en-US" dirty="0"/>
              <a:t>The 5</a:t>
            </a:r>
            <a:r>
              <a:rPr lang="en-US" baseline="30000" dirty="0"/>
              <a:t>th</a:t>
            </a:r>
            <a:r>
              <a:rPr lang="en-US" dirty="0"/>
              <a:t> does not alter profit: </a:t>
            </a:r>
            <a:r>
              <a:rPr lang="en-US" i="1" dirty="0"/>
              <a:t>MC = MR</a:t>
            </a:r>
            <a:r>
              <a:rPr lang="en-US" dirty="0"/>
              <a:t>.</a:t>
            </a:r>
          </a:p>
          <a:p>
            <a:pPr>
              <a:spcBef>
                <a:spcPts val="0"/>
              </a:spcBef>
              <a:spcAft>
                <a:spcPts val="1200"/>
              </a:spcAft>
            </a:pPr>
            <a:r>
              <a:rPr lang="en-US" dirty="0"/>
              <a:t>The 6</a:t>
            </a:r>
            <a:r>
              <a:rPr lang="en-US" baseline="30000" dirty="0"/>
              <a:t>th</a:t>
            </a:r>
            <a:r>
              <a:rPr lang="en-US" dirty="0"/>
              <a:t> and subsequent </a:t>
            </a:r>
            <a:r>
              <a:rPr lang="en-US" dirty="0" err="1"/>
              <a:t>caffè</a:t>
            </a:r>
            <a:r>
              <a:rPr lang="en-US" dirty="0"/>
              <a:t> lattes decrease profit: </a:t>
            </a:r>
            <a:r>
              <a:rPr lang="en-US" i="1" dirty="0"/>
              <a:t>MC &gt; MR</a:t>
            </a:r>
            <a:r>
              <a:rPr lang="en-US" dirty="0"/>
              <a:t>.</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4511"/>
          <a:stretch/>
        </p:blipFill>
        <p:spPr bwMode="auto">
          <a:xfrm>
            <a:off x="685800" y="732728"/>
            <a:ext cx="7848600" cy="225721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5840" b="36310"/>
          <a:stretch/>
        </p:blipFill>
        <p:spPr bwMode="auto">
          <a:xfrm>
            <a:off x="685800" y="2989943"/>
            <a:ext cx="7848600" cy="3193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3154"/>
          <a:stretch/>
        </p:blipFill>
        <p:spPr bwMode="auto">
          <a:xfrm>
            <a:off x="685800" y="3276600"/>
            <a:ext cx="7848600" cy="149884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822672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up)">
                                      <p:cBhvr>
                                        <p:cTn id="7" dur="500"/>
                                        <p:tgtEl>
                                          <p:spTgt spid="102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wipe(left)">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wipe(left)">
                                      <p:cBhvr>
                                        <p:cTn id="2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Profit Graphically</a:t>
            </a:r>
          </a:p>
        </p:txBody>
      </p:sp>
      <p:sp>
        <p:nvSpPr>
          <p:cNvPr id="18" name="Rectangle 17"/>
          <p:cNvSpPr>
            <a:spLocks noChangeArrowheads="1"/>
          </p:cNvSpPr>
          <p:nvPr/>
        </p:nvSpPr>
        <p:spPr bwMode="auto">
          <a:xfrm>
            <a:off x="290513" y="967193"/>
            <a:ext cx="4052888" cy="4493538"/>
          </a:xfrm>
          <a:prstGeom prst="rect">
            <a:avLst/>
          </a:prstGeom>
          <a:noFill/>
          <a:ln w="9525">
            <a:noFill/>
            <a:miter lim="800000"/>
            <a:headEnd/>
            <a:tailEnd/>
          </a:ln>
        </p:spPr>
        <p:txBody>
          <a:bodyPr wrap="square">
            <a:spAutoFit/>
          </a:bodyPr>
          <a:lstStyle/>
          <a:p>
            <a:pPr>
              <a:spcBef>
                <a:spcPct val="10000"/>
              </a:spcBef>
              <a:spcAft>
                <a:spcPct val="10000"/>
              </a:spcAft>
            </a:pPr>
            <a:r>
              <a:rPr lang="en-US" sz="2200" b="0" dirty="0"/>
              <a:t>Use MC=MR to identify the profit-maximizing quantity like with monopolies</a:t>
            </a:r>
          </a:p>
          <a:p>
            <a:pPr>
              <a:spcBef>
                <a:spcPct val="10000"/>
              </a:spcBef>
              <a:spcAft>
                <a:spcPct val="10000"/>
              </a:spcAft>
            </a:pPr>
            <a:endParaRPr lang="en-US" sz="2200" dirty="0"/>
          </a:p>
          <a:p>
            <a:pPr>
              <a:spcBef>
                <a:spcPct val="10000"/>
              </a:spcBef>
              <a:spcAft>
                <a:spcPct val="10000"/>
              </a:spcAft>
            </a:pPr>
            <a:r>
              <a:rPr lang="en-US" sz="2200" b="0" dirty="0"/>
              <a:t>Profit = (P-ATC)*Q</a:t>
            </a:r>
          </a:p>
          <a:p>
            <a:pPr>
              <a:spcBef>
                <a:spcPct val="10000"/>
              </a:spcBef>
              <a:spcAft>
                <a:spcPct val="10000"/>
              </a:spcAft>
            </a:pPr>
            <a:endParaRPr lang="en-US" sz="2200" dirty="0"/>
          </a:p>
          <a:p>
            <a:pPr>
              <a:spcBef>
                <a:spcPct val="10000"/>
              </a:spcBef>
              <a:spcAft>
                <a:spcPct val="10000"/>
              </a:spcAft>
            </a:pPr>
            <a:r>
              <a:rPr lang="en-US" sz="2200" b="0" dirty="0"/>
              <a:t>We will assume profit &gt; 0 as a result of product differentiation.  If not, maybe they should have been satisfied with perfect competition!</a:t>
            </a:r>
          </a:p>
          <a:p>
            <a:pPr>
              <a:spcBef>
                <a:spcPct val="10000"/>
              </a:spcBef>
              <a:spcAft>
                <a:spcPct val="10000"/>
              </a:spcAft>
            </a:pPr>
            <a:endParaRPr lang="en-US" sz="2200" b="0" i="1" dirty="0"/>
          </a:p>
        </p:txBody>
      </p:sp>
      <p:pic>
        <p:nvPicPr>
          <p:cNvPr id="8" name="Picture 7" descr="Fig12-4_PPT_b10.gif"/>
          <p:cNvPicPr>
            <a:picLocks noChangeAspect="1"/>
          </p:cNvPicPr>
          <p:nvPr/>
        </p:nvPicPr>
        <p:blipFill>
          <a:blip r:embed="rId3" cstate="print"/>
          <a:srcRect/>
          <a:stretch>
            <a:fillRect/>
          </a:stretch>
        </p:blipFill>
        <p:spPr bwMode="auto">
          <a:xfrm>
            <a:off x="4481382" y="762000"/>
            <a:ext cx="3867150" cy="3876675"/>
          </a:xfrm>
          <a:prstGeom prst="rect">
            <a:avLst/>
          </a:prstGeom>
          <a:noFill/>
          <a:ln w="9525">
            <a:noFill/>
            <a:miter lim="800000"/>
            <a:headEnd/>
            <a:tailEnd/>
          </a:ln>
        </p:spPr>
      </p:pic>
      <p:pic>
        <p:nvPicPr>
          <p:cNvPr id="9" name="Picture 8" descr="Fig12-4_PPT_b3.gif"/>
          <p:cNvPicPr>
            <a:picLocks noChangeAspect="1"/>
          </p:cNvPicPr>
          <p:nvPr/>
        </p:nvPicPr>
        <p:blipFill>
          <a:blip r:embed="rId4" cstate="print"/>
          <a:srcRect/>
          <a:stretch>
            <a:fillRect/>
          </a:stretch>
        </p:blipFill>
        <p:spPr bwMode="auto">
          <a:xfrm>
            <a:off x="4481382" y="762000"/>
            <a:ext cx="3867150" cy="3876675"/>
          </a:xfrm>
          <a:prstGeom prst="rect">
            <a:avLst/>
          </a:prstGeom>
          <a:noFill/>
          <a:ln w="9525">
            <a:noFill/>
            <a:miter lim="800000"/>
            <a:headEnd/>
            <a:tailEnd/>
          </a:ln>
        </p:spPr>
      </p:pic>
      <p:pic>
        <p:nvPicPr>
          <p:cNvPr id="10" name="Picture 9" descr="Fig12-4_PPT_b8.gif"/>
          <p:cNvPicPr>
            <a:picLocks noChangeAspect="1"/>
          </p:cNvPicPr>
          <p:nvPr/>
        </p:nvPicPr>
        <p:blipFill>
          <a:blip r:embed="rId5" cstate="print"/>
          <a:srcRect/>
          <a:stretch>
            <a:fillRect/>
          </a:stretch>
        </p:blipFill>
        <p:spPr bwMode="auto">
          <a:xfrm>
            <a:off x="4481382" y="762000"/>
            <a:ext cx="3867150" cy="3876675"/>
          </a:xfrm>
          <a:prstGeom prst="rect">
            <a:avLst/>
          </a:prstGeom>
          <a:noFill/>
          <a:ln w="9525">
            <a:noFill/>
            <a:miter lim="800000"/>
            <a:headEnd/>
            <a:tailEnd/>
          </a:ln>
        </p:spPr>
      </p:pic>
      <p:pic>
        <p:nvPicPr>
          <p:cNvPr id="11" name="Picture 10" descr="Fig12-4_PPT_b4.gif"/>
          <p:cNvPicPr>
            <a:picLocks noChangeAspect="1"/>
          </p:cNvPicPr>
          <p:nvPr/>
        </p:nvPicPr>
        <p:blipFill>
          <a:blip r:embed="rId6" cstate="print"/>
          <a:srcRect/>
          <a:stretch>
            <a:fillRect/>
          </a:stretch>
        </p:blipFill>
        <p:spPr bwMode="auto">
          <a:xfrm>
            <a:off x="4481382" y="762000"/>
            <a:ext cx="3867150" cy="3876675"/>
          </a:xfrm>
          <a:prstGeom prst="rect">
            <a:avLst/>
          </a:prstGeom>
          <a:noFill/>
          <a:ln w="9525">
            <a:noFill/>
            <a:miter lim="800000"/>
            <a:headEnd/>
            <a:tailEnd/>
          </a:ln>
        </p:spPr>
      </p:pic>
      <p:pic>
        <p:nvPicPr>
          <p:cNvPr id="12" name="Picture 11" descr="Fig12-4_PPT_b2.gif"/>
          <p:cNvPicPr>
            <a:picLocks noChangeAspect="1"/>
          </p:cNvPicPr>
          <p:nvPr/>
        </p:nvPicPr>
        <p:blipFill>
          <a:blip r:embed="rId7" cstate="print"/>
          <a:srcRect/>
          <a:stretch>
            <a:fillRect/>
          </a:stretch>
        </p:blipFill>
        <p:spPr bwMode="auto">
          <a:xfrm>
            <a:off x="4481382" y="762000"/>
            <a:ext cx="3867150" cy="3876675"/>
          </a:xfrm>
          <a:prstGeom prst="rect">
            <a:avLst/>
          </a:prstGeom>
          <a:noFill/>
          <a:ln w="9525">
            <a:noFill/>
            <a:miter lim="800000"/>
            <a:headEnd/>
            <a:tailEnd/>
          </a:ln>
        </p:spPr>
      </p:pic>
      <p:pic>
        <p:nvPicPr>
          <p:cNvPr id="13" name="Picture 12" descr="Fig12-4_PPT_b5.gif"/>
          <p:cNvPicPr>
            <a:picLocks noChangeAspect="1"/>
          </p:cNvPicPr>
          <p:nvPr/>
        </p:nvPicPr>
        <p:blipFill>
          <a:blip r:embed="rId8" cstate="print"/>
          <a:srcRect/>
          <a:stretch>
            <a:fillRect/>
          </a:stretch>
        </p:blipFill>
        <p:spPr bwMode="auto">
          <a:xfrm>
            <a:off x="4481382" y="762000"/>
            <a:ext cx="3867150" cy="3876675"/>
          </a:xfrm>
          <a:prstGeom prst="rect">
            <a:avLst/>
          </a:prstGeom>
          <a:noFill/>
          <a:ln w="9525">
            <a:noFill/>
            <a:miter lim="800000"/>
            <a:headEnd/>
            <a:tailEnd/>
          </a:ln>
        </p:spPr>
      </p:pic>
      <p:pic>
        <p:nvPicPr>
          <p:cNvPr id="14" name="Picture 13" descr="Fig12-4_PPT_b6.gif"/>
          <p:cNvPicPr>
            <a:picLocks noChangeAspect="1"/>
          </p:cNvPicPr>
          <p:nvPr/>
        </p:nvPicPr>
        <p:blipFill>
          <a:blip r:embed="rId9" cstate="print"/>
          <a:srcRect/>
          <a:stretch>
            <a:fillRect/>
          </a:stretch>
        </p:blipFill>
        <p:spPr bwMode="auto">
          <a:xfrm>
            <a:off x="4481382" y="762000"/>
            <a:ext cx="3867150" cy="3876675"/>
          </a:xfrm>
          <a:prstGeom prst="rect">
            <a:avLst/>
          </a:prstGeom>
          <a:noFill/>
          <a:ln w="9525">
            <a:noFill/>
            <a:miter lim="800000"/>
            <a:headEnd/>
            <a:tailEnd/>
          </a:ln>
        </p:spPr>
      </p:pic>
      <p:pic>
        <p:nvPicPr>
          <p:cNvPr id="15" name="Picture 14" descr="Fig12-4_PPT_b7.gif"/>
          <p:cNvPicPr>
            <a:picLocks noChangeAspect="1"/>
          </p:cNvPicPr>
          <p:nvPr/>
        </p:nvPicPr>
        <p:blipFill>
          <a:blip r:embed="rId10" cstate="print"/>
          <a:srcRect/>
          <a:stretch>
            <a:fillRect/>
          </a:stretch>
        </p:blipFill>
        <p:spPr bwMode="auto">
          <a:xfrm>
            <a:off x="4481382" y="762000"/>
            <a:ext cx="3867150" cy="3876675"/>
          </a:xfrm>
          <a:prstGeom prst="rect">
            <a:avLst/>
          </a:prstGeom>
          <a:noFill/>
          <a:ln w="9525">
            <a:noFill/>
            <a:miter lim="800000"/>
            <a:headEnd/>
            <a:tailEnd/>
          </a:ln>
        </p:spPr>
      </p:pic>
      <p:pic>
        <p:nvPicPr>
          <p:cNvPr id="16" name="Picture 15" descr="Fig12-4_PPT_b9.gif"/>
          <p:cNvPicPr>
            <a:picLocks noChangeAspect="1"/>
          </p:cNvPicPr>
          <p:nvPr/>
        </p:nvPicPr>
        <p:blipFill>
          <a:blip r:embed="rId11" cstate="print"/>
          <a:srcRect/>
          <a:stretch>
            <a:fillRect/>
          </a:stretch>
        </p:blipFill>
        <p:spPr bwMode="auto">
          <a:xfrm>
            <a:off x="4481382" y="762000"/>
            <a:ext cx="3867150" cy="3876675"/>
          </a:xfrm>
          <a:prstGeom prst="rect">
            <a:avLst/>
          </a:prstGeom>
          <a:noFill/>
          <a:ln w="9525">
            <a:noFill/>
            <a:miter lim="800000"/>
            <a:headEnd/>
            <a:tailEnd/>
          </a:ln>
        </p:spPr>
      </p:pic>
      <p:pic>
        <p:nvPicPr>
          <p:cNvPr id="17" name="Picture 16" descr="Fig12-4_PPT_b1.gif"/>
          <p:cNvPicPr>
            <a:picLocks noChangeAspect="1"/>
          </p:cNvPicPr>
          <p:nvPr/>
        </p:nvPicPr>
        <p:blipFill>
          <a:blip r:embed="rId12" cstate="print"/>
          <a:srcRect/>
          <a:stretch>
            <a:fillRect/>
          </a:stretch>
        </p:blipFill>
        <p:spPr bwMode="auto">
          <a:xfrm>
            <a:off x="4481382" y="762000"/>
            <a:ext cx="3867150" cy="387667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82171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2" end="2"/>
                                            </p:txEl>
                                          </p:spTgt>
                                        </p:tgtEl>
                                        <p:attrNameLst>
                                          <p:attrName>style.visibility</p:attrName>
                                        </p:attrNameLst>
                                      </p:cBhvr>
                                      <p:to>
                                        <p:strVal val="visible"/>
                                      </p:to>
                                    </p:set>
                                    <p:animEffect transition="in" filter="wipe(left)">
                                      <p:cBhvr>
                                        <p:cTn id="12" dur="500"/>
                                        <p:tgtEl>
                                          <p:spTgt spid="1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xEl>
                                              <p:pRg st="4" end="4"/>
                                            </p:txEl>
                                          </p:spTgt>
                                        </p:tgtEl>
                                        <p:attrNameLst>
                                          <p:attrName>style.visibility</p:attrName>
                                        </p:attrNameLst>
                                      </p:cBhvr>
                                      <p:to>
                                        <p:strVal val="visible"/>
                                      </p:to>
                                    </p:set>
                                    <p:animEffect transition="in" filter="wipe(left)">
                                      <p:cBhvr>
                                        <p:cTn id="17" dur="500"/>
                                        <p:tgtEl>
                                          <p:spTgt spid="18">
                                            <p:txEl>
                                              <p:pRg st="4" end="4"/>
                                            </p:txEl>
                                          </p:spTgt>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1000"/>
                                        <p:tgtEl>
                                          <p:spTgt spid="15"/>
                                        </p:tgtEl>
                                      </p:cBhvr>
                                    </p:animEffec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down)">
                                      <p:cBhvr>
                                        <p:cTn id="25" dur="1000"/>
                                        <p:tgtEl>
                                          <p:spTgt spid="10"/>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1000"/>
                                        <p:tgtEl>
                                          <p:spTgt spid="16"/>
                                        </p:tgtEl>
                                      </p:cBhvr>
                                    </p:animEffect>
                                  </p:childTnLst>
                                </p:cTn>
                              </p:par>
                            </p:childTnLst>
                          </p:cTn>
                        </p:par>
                        <p:par>
                          <p:cTn id="30" fill="hold">
                            <p:stCondLst>
                              <p:cond delay="3500"/>
                            </p:stCondLst>
                            <p:childTnLst>
                              <p:par>
                                <p:cTn id="31" presetID="22" presetClass="entr" presetSubtype="2"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right)">
                                      <p:cBhvr>
                                        <p:cTn id="3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640080"/>
          </a:xfrm>
          <a:prstGeom prst="rect">
            <a:avLst/>
          </a:prstGeom>
        </p:spPr>
        <p:txBody>
          <a:bodyPr/>
          <a:lstStyle/>
          <a:p>
            <a:r>
              <a:rPr lang="en-US" dirty="0"/>
              <a:t>Product Differentiation in the long run</a:t>
            </a:r>
          </a:p>
        </p:txBody>
      </p:sp>
      <p:grpSp>
        <p:nvGrpSpPr>
          <p:cNvPr id="4" name="Group 3"/>
          <p:cNvGrpSpPr/>
          <p:nvPr/>
        </p:nvGrpSpPr>
        <p:grpSpPr>
          <a:xfrm>
            <a:off x="762000" y="1108514"/>
            <a:ext cx="1965099" cy="1824628"/>
            <a:chOff x="304800" y="685800"/>
            <a:chExt cx="1965099" cy="1824628"/>
          </a:xfrm>
        </p:grpSpPr>
        <p:pic>
          <p:nvPicPr>
            <p:cNvPr id="3" name="Picture 2"/>
            <p:cNvPicPr>
              <a:picLocks noChangeAspect="1"/>
            </p:cNvPicPr>
            <p:nvPr/>
          </p:nvPicPr>
          <p:blipFill>
            <a:blip r:embed="rId3"/>
            <a:stretch>
              <a:fillRect/>
            </a:stretch>
          </p:blipFill>
          <p:spPr>
            <a:xfrm>
              <a:off x="609600" y="914400"/>
              <a:ext cx="1364776" cy="1219200"/>
            </a:xfrm>
            <a:prstGeom prst="rect">
              <a:avLst/>
            </a:prstGeom>
          </p:spPr>
        </p:pic>
        <p:sp>
          <p:nvSpPr>
            <p:cNvPr id="6" name="Cloud 5"/>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7" name="Group 6"/>
          <p:cNvGrpSpPr/>
          <p:nvPr/>
        </p:nvGrpSpPr>
        <p:grpSpPr>
          <a:xfrm>
            <a:off x="5638800" y="1111757"/>
            <a:ext cx="1965099" cy="1824628"/>
            <a:chOff x="304800" y="685800"/>
            <a:chExt cx="1965099" cy="1824628"/>
          </a:xfrm>
        </p:grpSpPr>
        <p:pic>
          <p:nvPicPr>
            <p:cNvPr id="8" name="Picture 7"/>
            <p:cNvPicPr>
              <a:picLocks noChangeAspect="1"/>
            </p:cNvPicPr>
            <p:nvPr/>
          </p:nvPicPr>
          <p:blipFill>
            <a:blip r:embed="rId3"/>
            <a:stretch>
              <a:fillRect/>
            </a:stretch>
          </p:blipFill>
          <p:spPr>
            <a:xfrm>
              <a:off x="609600" y="914400"/>
              <a:ext cx="1364776" cy="1219200"/>
            </a:xfrm>
            <a:prstGeom prst="rect">
              <a:avLst/>
            </a:prstGeom>
          </p:spPr>
        </p:pic>
        <p:sp>
          <p:nvSpPr>
            <p:cNvPr id="9" name="Cloud 8"/>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10" name="Group 9"/>
          <p:cNvGrpSpPr/>
          <p:nvPr/>
        </p:nvGrpSpPr>
        <p:grpSpPr>
          <a:xfrm>
            <a:off x="3292701" y="4038600"/>
            <a:ext cx="1965099" cy="1824628"/>
            <a:chOff x="304800" y="685800"/>
            <a:chExt cx="1965099" cy="1824628"/>
          </a:xfrm>
        </p:grpSpPr>
        <p:pic>
          <p:nvPicPr>
            <p:cNvPr id="11" name="Picture 10"/>
            <p:cNvPicPr>
              <a:picLocks noChangeAspect="1"/>
            </p:cNvPicPr>
            <p:nvPr/>
          </p:nvPicPr>
          <p:blipFill>
            <a:blip r:embed="rId3"/>
            <a:stretch>
              <a:fillRect/>
            </a:stretch>
          </p:blipFill>
          <p:spPr>
            <a:xfrm>
              <a:off x="609600" y="914400"/>
              <a:ext cx="1364776" cy="1219200"/>
            </a:xfrm>
            <a:prstGeom prst="rect">
              <a:avLst/>
            </a:prstGeom>
          </p:spPr>
        </p:pic>
        <p:sp>
          <p:nvSpPr>
            <p:cNvPr id="12" name="Cloud 11"/>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13" name="Group 12"/>
          <p:cNvGrpSpPr/>
          <p:nvPr/>
        </p:nvGrpSpPr>
        <p:grpSpPr>
          <a:xfrm>
            <a:off x="5638800" y="3978619"/>
            <a:ext cx="1965099" cy="1824628"/>
            <a:chOff x="304800" y="685800"/>
            <a:chExt cx="1965099" cy="1824628"/>
          </a:xfrm>
        </p:grpSpPr>
        <p:pic>
          <p:nvPicPr>
            <p:cNvPr id="14" name="Picture 13"/>
            <p:cNvPicPr>
              <a:picLocks noChangeAspect="1"/>
            </p:cNvPicPr>
            <p:nvPr/>
          </p:nvPicPr>
          <p:blipFill>
            <a:blip r:embed="rId3"/>
            <a:stretch>
              <a:fillRect/>
            </a:stretch>
          </p:blipFill>
          <p:spPr>
            <a:xfrm>
              <a:off x="609600" y="914400"/>
              <a:ext cx="1364776" cy="1219200"/>
            </a:xfrm>
            <a:prstGeom prst="rect">
              <a:avLst/>
            </a:prstGeom>
          </p:spPr>
        </p:pic>
        <p:sp>
          <p:nvSpPr>
            <p:cNvPr id="15" name="Cloud 14"/>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62" name="Group 61"/>
          <p:cNvGrpSpPr/>
          <p:nvPr/>
        </p:nvGrpSpPr>
        <p:grpSpPr>
          <a:xfrm>
            <a:off x="914400" y="4131019"/>
            <a:ext cx="1965099" cy="1824628"/>
            <a:chOff x="304800" y="685800"/>
            <a:chExt cx="1965099" cy="1824628"/>
          </a:xfrm>
        </p:grpSpPr>
        <p:pic>
          <p:nvPicPr>
            <p:cNvPr id="63" name="Picture 62"/>
            <p:cNvPicPr>
              <a:picLocks noChangeAspect="1"/>
            </p:cNvPicPr>
            <p:nvPr/>
          </p:nvPicPr>
          <p:blipFill>
            <a:blip r:embed="rId3"/>
            <a:stretch>
              <a:fillRect/>
            </a:stretch>
          </p:blipFill>
          <p:spPr>
            <a:xfrm>
              <a:off x="609600" y="914400"/>
              <a:ext cx="1364776" cy="1219200"/>
            </a:xfrm>
            <a:prstGeom prst="rect">
              <a:avLst/>
            </a:prstGeom>
          </p:spPr>
        </p:pic>
        <p:sp>
          <p:nvSpPr>
            <p:cNvPr id="64" name="Cloud 63"/>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65" name="Group 64"/>
          <p:cNvGrpSpPr/>
          <p:nvPr/>
        </p:nvGrpSpPr>
        <p:grpSpPr>
          <a:xfrm>
            <a:off x="3200400" y="1143000"/>
            <a:ext cx="1965099" cy="1824628"/>
            <a:chOff x="304800" y="685800"/>
            <a:chExt cx="1965099" cy="1824628"/>
          </a:xfrm>
        </p:grpSpPr>
        <p:pic>
          <p:nvPicPr>
            <p:cNvPr id="66" name="Picture 65"/>
            <p:cNvPicPr>
              <a:picLocks noChangeAspect="1"/>
            </p:cNvPicPr>
            <p:nvPr/>
          </p:nvPicPr>
          <p:blipFill>
            <a:blip r:embed="rId3"/>
            <a:stretch>
              <a:fillRect/>
            </a:stretch>
          </p:blipFill>
          <p:spPr>
            <a:xfrm>
              <a:off x="609600" y="914400"/>
              <a:ext cx="1364776" cy="1219200"/>
            </a:xfrm>
            <a:prstGeom prst="rect">
              <a:avLst/>
            </a:prstGeom>
          </p:spPr>
        </p:pic>
        <p:sp>
          <p:nvSpPr>
            <p:cNvPr id="67" name="Cloud 66"/>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68" name="Group 67"/>
          <p:cNvGrpSpPr/>
          <p:nvPr/>
        </p:nvGrpSpPr>
        <p:grpSpPr>
          <a:xfrm>
            <a:off x="1981200" y="2438400"/>
            <a:ext cx="1965099" cy="1824628"/>
            <a:chOff x="304800" y="685800"/>
            <a:chExt cx="1965099" cy="1824628"/>
          </a:xfrm>
        </p:grpSpPr>
        <p:pic>
          <p:nvPicPr>
            <p:cNvPr id="69" name="Picture 68"/>
            <p:cNvPicPr>
              <a:picLocks noChangeAspect="1"/>
            </p:cNvPicPr>
            <p:nvPr/>
          </p:nvPicPr>
          <p:blipFill>
            <a:blip r:embed="rId3"/>
            <a:stretch>
              <a:fillRect/>
            </a:stretch>
          </p:blipFill>
          <p:spPr>
            <a:xfrm>
              <a:off x="609600" y="914400"/>
              <a:ext cx="1364776" cy="1219200"/>
            </a:xfrm>
            <a:prstGeom prst="rect">
              <a:avLst/>
            </a:prstGeom>
          </p:spPr>
        </p:pic>
        <p:sp>
          <p:nvSpPr>
            <p:cNvPr id="70" name="Cloud 69"/>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71" name="Group 70"/>
          <p:cNvGrpSpPr/>
          <p:nvPr/>
        </p:nvGrpSpPr>
        <p:grpSpPr>
          <a:xfrm>
            <a:off x="4419600" y="2438400"/>
            <a:ext cx="1965099" cy="1824628"/>
            <a:chOff x="304800" y="685800"/>
            <a:chExt cx="1965099" cy="1824628"/>
          </a:xfrm>
        </p:grpSpPr>
        <p:pic>
          <p:nvPicPr>
            <p:cNvPr id="72" name="Picture 71"/>
            <p:cNvPicPr>
              <a:picLocks noChangeAspect="1"/>
            </p:cNvPicPr>
            <p:nvPr/>
          </p:nvPicPr>
          <p:blipFill>
            <a:blip r:embed="rId3"/>
            <a:stretch>
              <a:fillRect/>
            </a:stretch>
          </p:blipFill>
          <p:spPr>
            <a:xfrm>
              <a:off x="609600" y="914400"/>
              <a:ext cx="1364776" cy="1219200"/>
            </a:xfrm>
            <a:prstGeom prst="rect">
              <a:avLst/>
            </a:prstGeom>
          </p:spPr>
        </p:pic>
        <p:sp>
          <p:nvSpPr>
            <p:cNvPr id="73" name="Cloud 72"/>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spTree>
    <p:custDataLst>
      <p:tags r:id="rId1"/>
    </p:custDataLst>
    <p:extLst>
      <p:ext uri="{BB962C8B-B14F-4D97-AF65-F5344CB8AC3E}">
        <p14:creationId xmlns:p14="http://schemas.microsoft.com/office/powerpoint/2010/main" val="4634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00" dirty="0"/>
              <a:t>How the Entry of New Firms Affects Profits of Existing Firms</a:t>
            </a:r>
          </a:p>
        </p:txBody>
      </p:sp>
      <p:sp>
        <p:nvSpPr>
          <p:cNvPr id="8" name="Rectangle 7"/>
          <p:cNvSpPr>
            <a:spLocks noChangeArrowheads="1"/>
          </p:cNvSpPr>
          <p:nvPr/>
        </p:nvSpPr>
        <p:spPr bwMode="auto">
          <a:xfrm>
            <a:off x="228600" y="4690408"/>
            <a:ext cx="8634413" cy="1677382"/>
          </a:xfrm>
          <a:prstGeom prst="rect">
            <a:avLst/>
          </a:prstGeom>
          <a:noFill/>
          <a:ln w="9525">
            <a:noFill/>
            <a:miter lim="800000"/>
            <a:headEnd/>
            <a:tailEnd/>
          </a:ln>
        </p:spPr>
        <p:txBody>
          <a:bodyPr wrap="square">
            <a:spAutoFit/>
          </a:bodyPr>
          <a:lstStyle/>
          <a:p>
            <a:pPr>
              <a:spcBef>
                <a:spcPts val="600"/>
              </a:spcBef>
              <a:spcAft>
                <a:spcPts val="0"/>
              </a:spcAft>
            </a:pPr>
            <a:r>
              <a:rPr lang="en-US" sz="2200" b="0" dirty="0"/>
              <a:t>When </a:t>
            </a:r>
            <a:r>
              <a:rPr lang="en-US" sz="2200" b="0" dirty="0" err="1"/>
              <a:t>Sbx</a:t>
            </a:r>
            <a:r>
              <a:rPr lang="en-US" sz="2200" b="0" dirty="0"/>
              <a:t> makes a profit selling lattes, new firms enter.</a:t>
            </a:r>
          </a:p>
          <a:p>
            <a:pPr marL="342900" indent="-342900">
              <a:spcBef>
                <a:spcPts val="600"/>
              </a:spcBef>
              <a:spcAft>
                <a:spcPts val="0"/>
              </a:spcAft>
              <a:buFont typeface="Wingdings" charset="0"/>
              <a:buChar char="à"/>
            </a:pPr>
            <a:r>
              <a:rPr lang="en-US" sz="2200" b="0" dirty="0">
                <a:sym typeface="Wingdings"/>
              </a:rPr>
              <a:t>Substitutes for </a:t>
            </a:r>
            <a:r>
              <a:rPr lang="en-US" sz="2200" b="0" dirty="0" err="1">
                <a:sym typeface="Wingdings"/>
              </a:rPr>
              <a:t>Sbx</a:t>
            </a:r>
            <a:r>
              <a:rPr lang="en-US" sz="2200" b="0" dirty="0">
                <a:sym typeface="Wingdings"/>
              </a:rPr>
              <a:t> lattes increase</a:t>
            </a:r>
          </a:p>
          <a:p>
            <a:pPr marL="342900" indent="-342900">
              <a:spcBef>
                <a:spcPts val="600"/>
              </a:spcBef>
              <a:spcAft>
                <a:spcPts val="0"/>
              </a:spcAft>
              <a:buFont typeface="Wingdings" charset="0"/>
              <a:buChar char="à"/>
            </a:pPr>
            <a:r>
              <a:rPr lang="en-US" sz="2200" dirty="0">
                <a:sym typeface="Wingdings"/>
              </a:rPr>
              <a:t>Demand falls and becomes more elastic</a:t>
            </a:r>
          </a:p>
          <a:p>
            <a:pPr marL="342900" indent="-342900">
              <a:spcBef>
                <a:spcPts val="600"/>
              </a:spcBef>
              <a:spcAft>
                <a:spcPts val="0"/>
              </a:spcAft>
              <a:buFont typeface="Wingdings" charset="0"/>
              <a:buChar char="à"/>
            </a:pPr>
            <a:r>
              <a:rPr lang="en-US" sz="2200" dirty="0">
                <a:sym typeface="Wingdings"/>
              </a:rPr>
              <a:t>In </a:t>
            </a:r>
            <a:r>
              <a:rPr lang="en-US" sz="2200" b="0" dirty="0"/>
              <a:t>the long run, no profit can be made, so </a:t>
            </a:r>
            <a:r>
              <a:rPr lang="en-US" sz="2200" b="0" i="1" dirty="0"/>
              <a:t>P = ATC</a:t>
            </a:r>
            <a:r>
              <a:rPr lang="en-US" sz="2200" dirty="0"/>
              <a:t> (not </a:t>
            </a:r>
            <a:r>
              <a:rPr lang="en-US" sz="2200" dirty="0" err="1"/>
              <a:t>minATC</a:t>
            </a:r>
            <a:r>
              <a:rPr lang="en-US" sz="2200" dirty="0"/>
              <a:t>!)</a:t>
            </a:r>
            <a:endParaRPr lang="en-US" sz="2200" b="0" dirty="0"/>
          </a:p>
        </p:txBody>
      </p:sp>
      <p:pic>
        <p:nvPicPr>
          <p:cNvPr id="9" name="Picture 18" descr="Fig12-5ab-4"/>
          <p:cNvPicPr>
            <a:picLocks noChangeAspect="1" noChangeArrowheads="1"/>
          </p:cNvPicPr>
          <p:nvPr/>
        </p:nvPicPr>
        <p:blipFill>
          <a:blip r:embed="rId4" cstate="print"/>
          <a:srcRect/>
          <a:stretch>
            <a:fillRect/>
          </a:stretch>
        </p:blipFill>
        <p:spPr bwMode="auto">
          <a:xfrm>
            <a:off x="177800" y="609600"/>
            <a:ext cx="8686800" cy="3914775"/>
          </a:xfrm>
          <a:prstGeom prst="rect">
            <a:avLst/>
          </a:prstGeom>
          <a:noFill/>
          <a:ln w="9525">
            <a:noFill/>
            <a:miter lim="800000"/>
            <a:headEnd/>
            <a:tailEnd/>
          </a:ln>
        </p:spPr>
      </p:pic>
      <p:pic>
        <p:nvPicPr>
          <p:cNvPr id="10" name="Picture 11" descr="Fig12-5ab-1"/>
          <p:cNvPicPr>
            <a:picLocks noChangeAspect="1" noChangeArrowheads="1"/>
          </p:cNvPicPr>
          <p:nvPr/>
        </p:nvPicPr>
        <p:blipFill>
          <a:blip r:embed="rId5" cstate="print"/>
          <a:srcRect/>
          <a:stretch>
            <a:fillRect/>
          </a:stretch>
        </p:blipFill>
        <p:spPr bwMode="auto">
          <a:xfrm>
            <a:off x="177800" y="609600"/>
            <a:ext cx="8686800" cy="3914775"/>
          </a:xfrm>
          <a:prstGeom prst="rect">
            <a:avLst/>
          </a:prstGeom>
          <a:noFill/>
          <a:ln w="9525">
            <a:noFill/>
            <a:miter lim="800000"/>
            <a:headEnd/>
            <a:tailEnd/>
          </a:ln>
        </p:spPr>
      </p:pic>
      <p:pic>
        <p:nvPicPr>
          <p:cNvPr id="11" name="Picture 12" descr="Fig12-5ab-2"/>
          <p:cNvPicPr>
            <a:picLocks noChangeAspect="1" noChangeArrowheads="1"/>
          </p:cNvPicPr>
          <p:nvPr/>
        </p:nvPicPr>
        <p:blipFill>
          <a:blip r:embed="rId6" cstate="print"/>
          <a:srcRect/>
          <a:stretch>
            <a:fillRect/>
          </a:stretch>
        </p:blipFill>
        <p:spPr bwMode="auto">
          <a:xfrm>
            <a:off x="177800" y="609600"/>
            <a:ext cx="8686800" cy="3914775"/>
          </a:xfrm>
          <a:prstGeom prst="rect">
            <a:avLst/>
          </a:prstGeom>
          <a:noFill/>
          <a:ln w="9525">
            <a:noFill/>
            <a:miter lim="800000"/>
            <a:headEnd/>
            <a:tailEnd/>
          </a:ln>
        </p:spPr>
      </p:pic>
      <p:pic>
        <p:nvPicPr>
          <p:cNvPr id="12" name="Picture 13" descr="Fig12-5ab-2a"/>
          <p:cNvPicPr>
            <a:picLocks noChangeAspect="1" noChangeArrowheads="1"/>
          </p:cNvPicPr>
          <p:nvPr/>
        </p:nvPicPr>
        <p:blipFill>
          <a:blip r:embed="rId7" cstate="print"/>
          <a:srcRect/>
          <a:stretch>
            <a:fillRect/>
          </a:stretch>
        </p:blipFill>
        <p:spPr bwMode="auto">
          <a:xfrm>
            <a:off x="177800" y="609600"/>
            <a:ext cx="8686800" cy="3914775"/>
          </a:xfrm>
          <a:prstGeom prst="rect">
            <a:avLst/>
          </a:prstGeom>
          <a:noFill/>
          <a:ln w="9525">
            <a:noFill/>
            <a:miter lim="800000"/>
            <a:headEnd/>
            <a:tailEnd/>
          </a:ln>
        </p:spPr>
      </p:pic>
      <p:pic>
        <p:nvPicPr>
          <p:cNvPr id="13" name="Picture 14" descr="Fig12-5ab-2b"/>
          <p:cNvPicPr>
            <a:picLocks noChangeAspect="1" noChangeArrowheads="1"/>
          </p:cNvPicPr>
          <p:nvPr/>
        </p:nvPicPr>
        <p:blipFill>
          <a:blip r:embed="rId8" cstate="print"/>
          <a:srcRect/>
          <a:stretch>
            <a:fillRect/>
          </a:stretch>
        </p:blipFill>
        <p:spPr bwMode="auto">
          <a:xfrm>
            <a:off x="177800" y="609600"/>
            <a:ext cx="8686800" cy="3914775"/>
          </a:xfrm>
          <a:prstGeom prst="rect">
            <a:avLst/>
          </a:prstGeom>
          <a:noFill/>
          <a:ln w="9525">
            <a:noFill/>
            <a:miter lim="800000"/>
            <a:headEnd/>
            <a:tailEnd/>
          </a:ln>
        </p:spPr>
      </p:pic>
      <p:pic>
        <p:nvPicPr>
          <p:cNvPr id="14" name="Picture 15" descr="Fig12-5ab-3"/>
          <p:cNvPicPr>
            <a:picLocks noChangeAspect="1" noChangeArrowheads="1"/>
          </p:cNvPicPr>
          <p:nvPr/>
        </p:nvPicPr>
        <p:blipFill>
          <a:blip r:embed="rId9" cstate="print"/>
          <a:srcRect/>
          <a:stretch>
            <a:fillRect/>
          </a:stretch>
        </p:blipFill>
        <p:spPr bwMode="auto">
          <a:xfrm>
            <a:off x="177800" y="609600"/>
            <a:ext cx="8686800" cy="3914775"/>
          </a:xfrm>
          <a:prstGeom prst="rect">
            <a:avLst/>
          </a:prstGeom>
          <a:noFill/>
          <a:ln w="9525">
            <a:noFill/>
            <a:miter lim="800000"/>
            <a:headEnd/>
            <a:tailEnd/>
          </a:ln>
        </p:spPr>
      </p:pic>
      <p:pic>
        <p:nvPicPr>
          <p:cNvPr id="15" name="Picture 16" descr="Fig12-5ab-3a"/>
          <p:cNvPicPr>
            <a:picLocks noChangeAspect="1" noChangeArrowheads="1"/>
          </p:cNvPicPr>
          <p:nvPr/>
        </p:nvPicPr>
        <p:blipFill>
          <a:blip r:embed="rId10" cstate="print"/>
          <a:srcRect/>
          <a:stretch>
            <a:fillRect/>
          </a:stretch>
        </p:blipFill>
        <p:spPr bwMode="auto">
          <a:xfrm>
            <a:off x="177800" y="609600"/>
            <a:ext cx="8686800" cy="3914775"/>
          </a:xfrm>
          <a:prstGeom prst="rect">
            <a:avLst/>
          </a:prstGeom>
          <a:noFill/>
          <a:ln w="9525">
            <a:noFill/>
            <a:miter lim="800000"/>
            <a:headEnd/>
            <a:tailEnd/>
          </a:ln>
        </p:spPr>
      </p:pic>
      <p:pic>
        <p:nvPicPr>
          <p:cNvPr id="16" name="Picture 19" descr="Fig12-5ab-4a"/>
          <p:cNvPicPr>
            <a:picLocks noChangeAspect="1" noChangeArrowheads="1"/>
          </p:cNvPicPr>
          <p:nvPr/>
        </p:nvPicPr>
        <p:blipFill>
          <a:blip r:embed="rId11" cstate="print"/>
          <a:srcRect/>
          <a:stretch>
            <a:fillRect/>
          </a:stretch>
        </p:blipFill>
        <p:spPr bwMode="auto">
          <a:xfrm>
            <a:off x="177800" y="609600"/>
            <a:ext cx="8686800" cy="3914775"/>
          </a:xfrm>
          <a:prstGeom prst="rect">
            <a:avLst/>
          </a:prstGeom>
          <a:noFill/>
          <a:ln w="9525">
            <a:noFill/>
            <a:miter lim="800000"/>
            <a:headEnd/>
            <a:tailEnd/>
          </a:ln>
        </p:spPr>
      </p:pic>
      <p:pic>
        <p:nvPicPr>
          <p:cNvPr id="17" name="Picture 21" descr="Fig12-5ab-6"/>
          <p:cNvPicPr>
            <a:picLocks noChangeAspect="1" noChangeArrowheads="1"/>
          </p:cNvPicPr>
          <p:nvPr/>
        </p:nvPicPr>
        <p:blipFill>
          <a:blip r:embed="rId12" cstate="print"/>
          <a:srcRect/>
          <a:stretch>
            <a:fillRect/>
          </a:stretch>
        </p:blipFill>
        <p:spPr bwMode="auto">
          <a:xfrm>
            <a:off x="177800" y="609600"/>
            <a:ext cx="8686800" cy="3914775"/>
          </a:xfrm>
          <a:prstGeom prst="rect">
            <a:avLst/>
          </a:prstGeom>
          <a:noFill/>
          <a:ln w="9525">
            <a:noFill/>
            <a:miter lim="800000"/>
            <a:headEnd/>
            <a:tailEnd/>
          </a:ln>
        </p:spPr>
      </p:pic>
      <p:pic>
        <p:nvPicPr>
          <p:cNvPr id="18" name="Picture 22" descr="Fig12-5ab-6a"/>
          <p:cNvPicPr>
            <a:picLocks noChangeAspect="1" noChangeArrowheads="1"/>
          </p:cNvPicPr>
          <p:nvPr/>
        </p:nvPicPr>
        <p:blipFill>
          <a:blip r:embed="rId13" cstate="print"/>
          <a:srcRect/>
          <a:stretch>
            <a:fillRect/>
          </a:stretch>
        </p:blipFill>
        <p:spPr bwMode="auto">
          <a:xfrm>
            <a:off x="177800" y="609600"/>
            <a:ext cx="8686800" cy="3914775"/>
          </a:xfrm>
          <a:prstGeom prst="rect">
            <a:avLst/>
          </a:prstGeom>
          <a:noFill/>
          <a:ln w="9525">
            <a:noFill/>
            <a:miter lim="800000"/>
            <a:headEnd/>
            <a:tailEnd/>
          </a:ln>
        </p:spPr>
      </p:pic>
      <p:pic>
        <p:nvPicPr>
          <p:cNvPr id="19" name="Picture 23" descr="Fig12-5ab-6b"/>
          <p:cNvPicPr>
            <a:picLocks noChangeAspect="1" noChangeArrowheads="1"/>
          </p:cNvPicPr>
          <p:nvPr/>
        </p:nvPicPr>
        <p:blipFill>
          <a:blip r:embed="rId14" cstate="print"/>
          <a:srcRect/>
          <a:stretch>
            <a:fillRect/>
          </a:stretch>
        </p:blipFill>
        <p:spPr bwMode="auto">
          <a:xfrm>
            <a:off x="177800" y="609600"/>
            <a:ext cx="8686800" cy="3914775"/>
          </a:xfrm>
          <a:prstGeom prst="rect">
            <a:avLst/>
          </a:prstGeom>
          <a:noFill/>
          <a:ln w="9525">
            <a:noFill/>
            <a:miter lim="800000"/>
            <a:headEnd/>
            <a:tailEnd/>
          </a:ln>
        </p:spPr>
      </p:pic>
      <p:pic>
        <p:nvPicPr>
          <p:cNvPr id="20" name="Picture 24" descr="Fig12-5ab-7"/>
          <p:cNvPicPr>
            <a:picLocks noChangeAspect="1" noChangeArrowheads="1"/>
          </p:cNvPicPr>
          <p:nvPr/>
        </p:nvPicPr>
        <p:blipFill>
          <a:blip r:embed="rId15" cstate="print"/>
          <a:srcRect/>
          <a:stretch>
            <a:fillRect/>
          </a:stretch>
        </p:blipFill>
        <p:spPr bwMode="auto">
          <a:xfrm>
            <a:off x="177800" y="609600"/>
            <a:ext cx="8686800" cy="3914775"/>
          </a:xfrm>
          <a:prstGeom prst="rect">
            <a:avLst/>
          </a:prstGeom>
          <a:noFill/>
          <a:ln w="9525">
            <a:noFill/>
            <a:miter lim="800000"/>
            <a:headEnd/>
            <a:tailEnd/>
          </a:ln>
        </p:spPr>
      </p:pic>
      <p:pic>
        <p:nvPicPr>
          <p:cNvPr id="21" name="Picture 25" descr="Fig12-5ab-8"/>
          <p:cNvPicPr>
            <a:picLocks noChangeAspect="1" noChangeArrowheads="1"/>
          </p:cNvPicPr>
          <p:nvPr/>
        </p:nvPicPr>
        <p:blipFill>
          <a:blip r:embed="rId16" cstate="print"/>
          <a:srcRect/>
          <a:stretch>
            <a:fillRect/>
          </a:stretch>
        </p:blipFill>
        <p:spPr bwMode="auto">
          <a:xfrm>
            <a:off x="177800" y="609600"/>
            <a:ext cx="8686800" cy="3914775"/>
          </a:xfrm>
          <a:prstGeom prst="rect">
            <a:avLst/>
          </a:prstGeom>
          <a:noFill/>
          <a:ln w="9525">
            <a:noFill/>
            <a:miter lim="800000"/>
            <a:headEnd/>
            <a:tailEnd/>
          </a:ln>
        </p:spPr>
      </p:pic>
      <p:pic>
        <p:nvPicPr>
          <p:cNvPr id="22" name="Picture 26" descr="Fig12-5ab-9"/>
          <p:cNvPicPr>
            <a:picLocks noChangeAspect="1" noChangeArrowheads="1"/>
          </p:cNvPicPr>
          <p:nvPr/>
        </p:nvPicPr>
        <p:blipFill>
          <a:blip r:embed="rId17" cstate="print"/>
          <a:srcRect/>
          <a:stretch>
            <a:fillRect/>
          </a:stretch>
        </p:blipFill>
        <p:spPr bwMode="auto">
          <a:xfrm>
            <a:off x="177800" y="609600"/>
            <a:ext cx="8686800" cy="3914775"/>
          </a:xfrm>
          <a:prstGeom prst="rect">
            <a:avLst/>
          </a:prstGeom>
          <a:noFill/>
          <a:ln w="9525">
            <a:noFill/>
            <a:miter lim="800000"/>
            <a:headEnd/>
            <a:tailEnd/>
          </a:ln>
        </p:spPr>
      </p:pic>
      <p:pic>
        <p:nvPicPr>
          <p:cNvPr id="23" name="Picture 28" descr="Fig12-5ab-5"/>
          <p:cNvPicPr>
            <a:picLocks noChangeAspect="1" noChangeArrowheads="1"/>
          </p:cNvPicPr>
          <p:nvPr/>
        </p:nvPicPr>
        <p:blipFill>
          <a:blip r:embed="rId18" cstate="print"/>
          <a:srcRect/>
          <a:stretch>
            <a:fillRect/>
          </a:stretch>
        </p:blipFill>
        <p:spPr bwMode="auto">
          <a:xfrm>
            <a:off x="177800" y="609600"/>
            <a:ext cx="8686800" cy="391477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11158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500"/>
                                        <p:tgtEl>
                                          <p:spTgt spid="10"/>
                                        </p:tgtEl>
                                      </p:cBhvr>
                                    </p:animEffect>
                                  </p:childTnLst>
                                </p:cTn>
                              </p:par>
                            </p:childTnLst>
                          </p:cTn>
                        </p:par>
                        <p:par>
                          <p:cTn id="27" fill="hold">
                            <p:stCondLst>
                              <p:cond delay="1000"/>
                            </p:stCondLst>
                            <p:childTnLst>
                              <p:par>
                                <p:cTn id="28" presetID="22" presetClass="entr" presetSubtype="1" fill="hold"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up)">
                                      <p:cBhvr>
                                        <p:cTn id="30" dur="1000"/>
                                        <p:tgtEl>
                                          <p:spTgt spid="11"/>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left)">
                                      <p:cBhvr>
                                        <p:cTn id="34" dur="1000"/>
                                        <p:tgtEl>
                                          <p:spTgt spid="12"/>
                                        </p:tgtEl>
                                      </p:cBhvr>
                                    </p:animEffect>
                                  </p:childTnLst>
                                </p:cTn>
                              </p:par>
                            </p:childTnLst>
                          </p:cTn>
                        </p:par>
                        <p:par>
                          <p:cTn id="35" fill="hold">
                            <p:stCondLst>
                              <p:cond delay="3000"/>
                            </p:stCondLst>
                            <p:childTnLst>
                              <p:par>
                                <p:cTn id="36" presetID="22" presetClass="entr" presetSubtype="8"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000"/>
                                        <p:tgtEl>
                                          <p:spTgt spid="13"/>
                                        </p:tgtEl>
                                      </p:cBhvr>
                                    </p:animEffect>
                                  </p:childTnLst>
                                </p:cTn>
                              </p:par>
                            </p:childTnLst>
                          </p:cTn>
                        </p:par>
                        <p:par>
                          <p:cTn id="39" fill="hold">
                            <p:stCondLst>
                              <p:cond delay="4000"/>
                            </p:stCondLst>
                            <p:childTnLst>
                              <p:par>
                                <p:cTn id="40" presetID="22" presetClass="entr" presetSubtype="4"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1000"/>
                                        <p:tgtEl>
                                          <p:spTgt spid="14"/>
                                        </p:tgtEl>
                                      </p:cBhvr>
                                    </p:animEffect>
                                  </p:childTnLst>
                                </p:cTn>
                              </p:par>
                              <p:par>
                                <p:cTn id="43" presetID="22" presetClass="entr" presetSubtype="8"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left)">
                                      <p:cBhvr>
                                        <p:cTn id="45" dur="1000"/>
                                        <p:tgtEl>
                                          <p:spTgt spid="15"/>
                                        </p:tgtEl>
                                      </p:cBhvr>
                                    </p:animEffect>
                                  </p:childTnLst>
                                </p:cTn>
                              </p:par>
                            </p:childTnLst>
                          </p:cTn>
                        </p:par>
                        <p:par>
                          <p:cTn id="46" fill="hold">
                            <p:stCondLst>
                              <p:cond delay="5000"/>
                            </p:stCondLst>
                            <p:childTnLst>
                              <p:par>
                                <p:cTn id="47" presetID="22" presetClass="entr" presetSubtype="2"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right)">
                                      <p:cBhvr>
                                        <p:cTn id="49" dur="2000"/>
                                        <p:tgtEl>
                                          <p:spTgt spid="9"/>
                                        </p:tgtEl>
                                      </p:cBhvr>
                                    </p:animEffect>
                                  </p:childTnLst>
                                </p:cTn>
                              </p:par>
                            </p:childTnLst>
                          </p:cTn>
                        </p:par>
                        <p:par>
                          <p:cTn id="50" fill="hold">
                            <p:stCondLst>
                              <p:cond delay="7000"/>
                            </p:stCondLst>
                            <p:childTnLst>
                              <p:par>
                                <p:cTn id="51" presetID="22" presetClass="entr" presetSubtype="1"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up)">
                                      <p:cBhvr>
                                        <p:cTn id="53" dur="10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left)">
                                      <p:cBhvr>
                                        <p:cTn id="58" dur="500"/>
                                        <p:tgtEl>
                                          <p:spTgt spid="23"/>
                                        </p:tgtEl>
                                      </p:cBhvr>
                                    </p:animEffect>
                                  </p:childTnLst>
                                </p:cTn>
                              </p:par>
                              <p:par>
                                <p:cTn id="59" presetID="22" presetClass="entr" presetSubtype="1"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wipe(up)">
                                      <p:cBhvr>
                                        <p:cTn id="61" dur="1000"/>
                                        <p:tgtEl>
                                          <p:spTgt spid="17"/>
                                        </p:tgtEl>
                                      </p:cBhvr>
                                    </p:animEffect>
                                  </p:childTnLst>
                                </p:cTn>
                              </p:par>
                              <p:par>
                                <p:cTn id="62" presetID="22" presetClass="entr" presetSubtype="8" fill="hold"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left)">
                                      <p:cBhvr>
                                        <p:cTn id="64" dur="1000"/>
                                        <p:tgtEl>
                                          <p:spTgt spid="18"/>
                                        </p:tgtEl>
                                      </p:cBhvr>
                                    </p:animEffect>
                                  </p:childTnLst>
                                </p:cTn>
                              </p:par>
                              <p:par>
                                <p:cTn id="65" presetID="22" presetClass="entr" presetSubtype="8"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1000"/>
                                        <p:tgtEl>
                                          <p:spTgt spid="19"/>
                                        </p:tgtEl>
                                      </p:cBhvr>
                                    </p:animEffect>
                                  </p:childTnLst>
                                </p:cTn>
                              </p:par>
                              <p:par>
                                <p:cTn id="68" presetID="22" presetClass="entr" presetSubtype="4"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down)">
                                      <p:cBhvr>
                                        <p:cTn id="70" dur="1000"/>
                                        <p:tgtEl>
                                          <p:spTgt spid="20"/>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left)">
                                      <p:cBhvr>
                                        <p:cTn id="74" dur="1000"/>
                                        <p:tgtEl>
                                          <p:spTgt spid="21"/>
                                        </p:tgtEl>
                                      </p:cBhvr>
                                    </p:animEffect>
                                  </p:childTnLst>
                                </p:cTn>
                              </p:par>
                            </p:childTnLst>
                          </p:cTn>
                        </p:par>
                        <p:par>
                          <p:cTn id="75" fill="hold">
                            <p:stCondLst>
                              <p:cond delay="2000"/>
                            </p:stCondLst>
                            <p:childTnLst>
                              <p:par>
                                <p:cTn id="76" presetID="22" presetClass="entr" presetSubtype="1" fill="hold"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up)">
                                      <p:cBhvr>
                                        <p:cTn id="78"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Monopolistic Competition: Short Run, Firm Making Loss</a:t>
            </a:r>
          </a:p>
        </p:txBody>
      </p:sp>
      <p:sp>
        <p:nvSpPr>
          <p:cNvPr id="8" name="Rectangle 7"/>
          <p:cNvSpPr>
            <a:spLocks noChangeArrowheads="1"/>
          </p:cNvSpPr>
          <p:nvPr/>
        </p:nvSpPr>
        <p:spPr bwMode="auto">
          <a:xfrm>
            <a:off x="451644" y="4495800"/>
            <a:ext cx="8240712" cy="2133600"/>
          </a:xfrm>
          <a:prstGeom prst="rect">
            <a:avLst/>
          </a:prstGeom>
          <a:noFill/>
          <a:ln w="9525">
            <a:noFill/>
            <a:miter lim="800000"/>
            <a:headEnd/>
            <a:tailEnd/>
          </a:ln>
        </p:spPr>
        <p:txBody>
          <a:bodyPr/>
          <a:lstStyle/>
          <a:p>
            <a:pPr>
              <a:spcBef>
                <a:spcPts val="0"/>
              </a:spcBef>
              <a:spcAft>
                <a:spcPts val="1200"/>
              </a:spcAft>
            </a:pPr>
            <a:r>
              <a:rPr lang="en-US" sz="2200" dirty="0"/>
              <a:t>Now the firm is making a loss.</a:t>
            </a:r>
          </a:p>
          <a:p>
            <a:pPr>
              <a:spcBef>
                <a:spcPts val="0"/>
              </a:spcBef>
              <a:spcAft>
                <a:spcPts val="1200"/>
              </a:spcAft>
            </a:pPr>
            <a:r>
              <a:rPr lang="en-US" sz="2200" dirty="0"/>
              <a:t>Notice that there is now no quantity for which demand (price) is above </a:t>
            </a:r>
            <a:r>
              <a:rPr lang="en-US" sz="2200" i="1" dirty="0"/>
              <a:t>ATC</a:t>
            </a:r>
            <a:r>
              <a:rPr lang="en-US" sz="2200" dirty="0"/>
              <a:t>; this firm must make a (short-run, economic) loss</a:t>
            </a:r>
          </a:p>
          <a:p>
            <a:pPr>
              <a:spcBef>
                <a:spcPts val="0"/>
              </a:spcBef>
              <a:spcAft>
                <a:spcPts val="1200"/>
              </a:spcAft>
            </a:pPr>
            <a:r>
              <a:rPr lang="en-US" sz="2200" dirty="0"/>
              <a:t>(In the long run, some firms exit, price rises to P=ATC)</a:t>
            </a:r>
          </a:p>
        </p:txBody>
      </p:sp>
      <p:sp>
        <p:nvSpPr>
          <p:cNvPr id="13" name="TextBox 12"/>
          <p:cNvSpPr txBox="1">
            <a:spLocks noChangeArrowheads="1"/>
          </p:cNvSpPr>
          <p:nvPr/>
        </p:nvSpPr>
        <p:spPr bwMode="auto">
          <a:xfrm>
            <a:off x="1219200" y="1457980"/>
            <a:ext cx="1752599" cy="523220"/>
          </a:xfrm>
          <a:prstGeom prst="rect">
            <a:avLst/>
          </a:prstGeom>
          <a:noFill/>
          <a:ln w="9525">
            <a:noFill/>
            <a:miter lim="800000"/>
            <a:headEnd/>
            <a:tailEnd/>
          </a:ln>
        </p:spPr>
        <p:txBody>
          <a:bodyPr wrap="square">
            <a:spAutoFit/>
          </a:bodyPr>
          <a:lstStyle/>
          <a:p>
            <a:r>
              <a:rPr lang="en-US" sz="1400" dirty="0"/>
              <a:t>Short Run</a:t>
            </a:r>
          </a:p>
          <a:p>
            <a:r>
              <a:rPr lang="en-US" sz="1400" b="0" i="1" dirty="0"/>
              <a:t>P</a:t>
            </a:r>
            <a:r>
              <a:rPr lang="en-US" sz="1400" b="0" dirty="0"/>
              <a:t> &gt; </a:t>
            </a:r>
            <a:r>
              <a:rPr lang="en-US" sz="1400" b="0" i="1" dirty="0"/>
              <a:t>MC</a:t>
            </a:r>
          </a:p>
        </p:txBody>
      </p:sp>
      <p:sp>
        <p:nvSpPr>
          <p:cNvPr id="14" name="TextBox 13"/>
          <p:cNvSpPr txBox="1">
            <a:spLocks noChangeArrowheads="1"/>
          </p:cNvSpPr>
          <p:nvPr/>
        </p:nvSpPr>
        <p:spPr bwMode="auto">
          <a:xfrm>
            <a:off x="3764438" y="1409700"/>
            <a:ext cx="1340962" cy="523220"/>
          </a:xfrm>
          <a:prstGeom prst="rect">
            <a:avLst/>
          </a:prstGeom>
          <a:noFill/>
          <a:ln w="9525">
            <a:noFill/>
            <a:miter lim="800000"/>
            <a:headEnd/>
            <a:tailEnd/>
          </a:ln>
        </p:spPr>
        <p:txBody>
          <a:bodyPr wrap="square">
            <a:spAutoFit/>
          </a:bodyPr>
          <a:lstStyle/>
          <a:p>
            <a:r>
              <a:rPr lang="en-US" sz="1400" dirty="0"/>
              <a:t>Short Run</a:t>
            </a:r>
          </a:p>
          <a:p>
            <a:r>
              <a:rPr lang="en-US" sz="1400" b="0" i="1" dirty="0"/>
              <a:t>P</a:t>
            </a:r>
            <a:r>
              <a:rPr lang="en-US" sz="1400" b="0" dirty="0"/>
              <a:t> &lt; </a:t>
            </a:r>
            <a:r>
              <a:rPr lang="en-US" sz="1400" b="0" i="1" dirty="0"/>
              <a:t>ATC</a:t>
            </a:r>
          </a:p>
        </p:txBody>
      </p:sp>
      <p:sp>
        <p:nvSpPr>
          <p:cNvPr id="15" name="TextBox 14"/>
          <p:cNvSpPr txBox="1">
            <a:spLocks noChangeArrowheads="1"/>
          </p:cNvSpPr>
          <p:nvPr/>
        </p:nvSpPr>
        <p:spPr bwMode="auto">
          <a:xfrm>
            <a:off x="6124822" y="1408063"/>
            <a:ext cx="1340432" cy="523220"/>
          </a:xfrm>
          <a:prstGeom prst="rect">
            <a:avLst/>
          </a:prstGeom>
          <a:noFill/>
          <a:ln w="9525">
            <a:noFill/>
            <a:miter lim="800000"/>
            <a:headEnd/>
            <a:tailEnd/>
          </a:ln>
        </p:spPr>
        <p:txBody>
          <a:bodyPr wrap="none">
            <a:spAutoFit/>
          </a:bodyPr>
          <a:lstStyle/>
          <a:p>
            <a:r>
              <a:rPr lang="en-US" sz="1400" dirty="0"/>
              <a:t>Short Run</a:t>
            </a:r>
          </a:p>
          <a:p>
            <a:r>
              <a:rPr lang="en-US" sz="1400" b="0" dirty="0"/>
              <a:t>Economic loss</a:t>
            </a:r>
          </a:p>
        </p:txBody>
      </p:sp>
      <p:pic>
        <p:nvPicPr>
          <p:cNvPr id="24" name="Picture 23"/>
          <p:cNvPicPr>
            <a:picLocks noChangeAspect="1"/>
          </p:cNvPicPr>
          <p:nvPr/>
        </p:nvPicPr>
        <p:blipFill rotWithShape="1">
          <a:blip r:embed="rId3" cstate="print"/>
          <a:srcRect r="74045" b="69681"/>
          <a:stretch/>
        </p:blipFill>
        <p:spPr bwMode="auto">
          <a:xfrm>
            <a:off x="381000" y="1814596"/>
            <a:ext cx="2629853" cy="2224004"/>
          </a:xfrm>
          <a:prstGeom prst="rect">
            <a:avLst/>
          </a:prstGeom>
          <a:noFill/>
          <a:ln w="9525">
            <a:noFill/>
            <a:miter lim="800000"/>
            <a:headEnd/>
            <a:tailEnd/>
          </a:ln>
        </p:spPr>
      </p:pic>
      <p:pic>
        <p:nvPicPr>
          <p:cNvPr id="25" name="Picture 24"/>
          <p:cNvPicPr>
            <a:picLocks noChangeAspect="1"/>
          </p:cNvPicPr>
          <p:nvPr/>
        </p:nvPicPr>
        <p:blipFill rotWithShape="1">
          <a:blip r:embed="rId4" cstate="print"/>
          <a:srcRect l="25137" t="35078" r="24407" b="34943"/>
          <a:stretch/>
        </p:blipFill>
        <p:spPr bwMode="auto">
          <a:xfrm>
            <a:off x="2819400" y="1828800"/>
            <a:ext cx="5112315" cy="2199069"/>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84805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wipe(left)">
                                      <p:cBhvr>
                                        <p:cTn id="23" dur="500"/>
                                        <p:tgtEl>
                                          <p:spTgt spid="8">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Effect transition="in" filter="wipe(left)">
                                      <p:cBhvr>
                                        <p:cTn id="28"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4"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AutoNum type="arabicPeriod"/>
            </a:pPr>
            <a:r>
              <a:rPr lang="en-US" dirty="0"/>
              <a:t>Product Differentiation and Monopolistically Competitive Markets</a:t>
            </a:r>
          </a:p>
          <a:p>
            <a:pPr marL="342900" indent="-342900">
              <a:buAutoNum type="arabicPeriod"/>
            </a:pPr>
            <a:r>
              <a:rPr lang="en-US" dirty="0"/>
              <a:t>Marginal Revenue and Downward Sloping Demands</a:t>
            </a:r>
          </a:p>
          <a:p>
            <a:pPr marL="342900" indent="-342900">
              <a:buAutoNum type="arabicPeriod"/>
            </a:pPr>
            <a:r>
              <a:rPr lang="en-US" dirty="0"/>
              <a:t>Profit Maximization</a:t>
            </a:r>
          </a:p>
          <a:p>
            <a:pPr marL="342900" indent="-342900">
              <a:buAutoNum type="arabicPeriod"/>
            </a:pPr>
            <a:r>
              <a:rPr lang="en-US" dirty="0"/>
              <a:t>Long Run Profits</a:t>
            </a:r>
          </a:p>
          <a:p>
            <a:pPr marL="0" indent="0">
              <a:buNone/>
            </a:pPr>
            <a:endParaRPr lang="en-US" dirty="0"/>
          </a:p>
          <a:p>
            <a:pPr marL="0" indent="0">
              <a:buNone/>
            </a:pPr>
            <a:endParaRPr lang="en-US" dirty="0" smtClean="0">
              <a:solidFill>
                <a:srgbClr val="7030A0"/>
              </a:solidFill>
            </a:endParaRPr>
          </a:p>
          <a:p>
            <a:pPr marL="0" indent="0">
              <a:buNone/>
            </a:pPr>
            <a:endParaRPr lang="en-US" dirty="0">
              <a:solidFill>
                <a:srgbClr val="7030A0"/>
              </a:solidFill>
            </a:endParaRPr>
          </a:p>
          <a:p>
            <a:pPr marL="0" indent="0">
              <a:buNone/>
            </a:pPr>
            <a:r>
              <a:rPr lang="en-US" dirty="0" smtClean="0">
                <a:solidFill>
                  <a:srgbClr val="7030A0"/>
                </a:solidFill>
              </a:rPr>
              <a:t>Reading: </a:t>
            </a:r>
            <a:r>
              <a:rPr lang="en-US" dirty="0" err="1" smtClean="0">
                <a:solidFill>
                  <a:srgbClr val="7030A0"/>
                </a:solidFill>
              </a:rPr>
              <a:t>Ch</a:t>
            </a:r>
            <a:r>
              <a:rPr lang="en-US" dirty="0" smtClean="0">
                <a:solidFill>
                  <a:srgbClr val="7030A0"/>
                </a:solidFill>
              </a:rPr>
              <a:t> 15</a:t>
            </a:r>
            <a:endParaRPr lang="en-US" dirty="0">
              <a:solidFill>
                <a:srgbClr val="7030A0"/>
              </a:solidFill>
            </a:endParaRPr>
          </a:p>
          <a:p>
            <a:pPr marL="0" indent="0">
              <a:buNone/>
            </a:pPr>
            <a:endParaRPr lang="en-US" dirty="0"/>
          </a:p>
        </p:txBody>
      </p:sp>
      <p:sp>
        <p:nvSpPr>
          <p:cNvPr id="3" name="Title 2"/>
          <p:cNvSpPr>
            <a:spLocks noGrp="1"/>
          </p:cNvSpPr>
          <p:nvPr>
            <p:ph type="title"/>
          </p:nvPr>
        </p:nvSpPr>
        <p:spPr/>
        <p:txBody>
          <a:bodyPr/>
          <a:lstStyle/>
          <a:p>
            <a:r>
              <a:rPr lang="en-US" dirty="0" smtClean="0"/>
              <a:t>Outline	</a:t>
            </a:r>
            <a:endParaRPr lang="en-US" dirty="0"/>
          </a:p>
        </p:txBody>
      </p:sp>
    </p:spTree>
    <p:extLst>
      <p:ext uri="{BB962C8B-B14F-4D97-AF65-F5344CB8AC3E}">
        <p14:creationId xmlns:p14="http://schemas.microsoft.com/office/powerpoint/2010/main" val="3647180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t>Monopolistic Competition: Long Run, Firm Breaking Even</a:t>
            </a:r>
          </a:p>
        </p:txBody>
      </p:sp>
      <p:sp>
        <p:nvSpPr>
          <p:cNvPr id="8" name="Rectangle 7"/>
          <p:cNvSpPr>
            <a:spLocks noChangeArrowheads="1"/>
          </p:cNvSpPr>
          <p:nvPr/>
        </p:nvSpPr>
        <p:spPr bwMode="auto">
          <a:xfrm>
            <a:off x="451644" y="4495800"/>
            <a:ext cx="8240712" cy="2133600"/>
          </a:xfrm>
          <a:prstGeom prst="rect">
            <a:avLst/>
          </a:prstGeom>
          <a:noFill/>
          <a:ln w="9525">
            <a:noFill/>
            <a:miter lim="800000"/>
            <a:headEnd/>
            <a:tailEnd/>
          </a:ln>
        </p:spPr>
        <p:txBody>
          <a:bodyPr/>
          <a:lstStyle/>
          <a:p>
            <a:pPr>
              <a:spcBef>
                <a:spcPts val="0"/>
              </a:spcBef>
              <a:spcAft>
                <a:spcPts val="1200"/>
              </a:spcAft>
            </a:pPr>
            <a:r>
              <a:rPr lang="en-US" sz="2200" dirty="0"/>
              <a:t>In the long run, the firm must break even.</a:t>
            </a:r>
          </a:p>
          <a:p>
            <a:pPr>
              <a:spcBef>
                <a:spcPts val="0"/>
              </a:spcBef>
              <a:spcAft>
                <a:spcPts val="1200"/>
              </a:spcAft>
            </a:pPr>
            <a:r>
              <a:rPr lang="en-US" sz="2200" dirty="0"/>
              <a:t>The </a:t>
            </a:r>
            <a:r>
              <a:rPr lang="en-US" sz="2200" i="1" dirty="0"/>
              <a:t>ATC</a:t>
            </a:r>
            <a:r>
              <a:rPr lang="en-US" sz="2200" dirty="0"/>
              <a:t> curve is just tangent to the demand curve. The best the firm can do is to produce that quantity.</a:t>
            </a:r>
          </a:p>
        </p:txBody>
      </p:sp>
      <p:sp>
        <p:nvSpPr>
          <p:cNvPr id="13" name="TextBox 12"/>
          <p:cNvSpPr txBox="1">
            <a:spLocks noChangeArrowheads="1"/>
          </p:cNvSpPr>
          <p:nvPr/>
        </p:nvSpPr>
        <p:spPr bwMode="auto">
          <a:xfrm>
            <a:off x="1219200" y="1457980"/>
            <a:ext cx="1752599" cy="523220"/>
          </a:xfrm>
          <a:prstGeom prst="rect">
            <a:avLst/>
          </a:prstGeom>
          <a:noFill/>
          <a:ln w="9525">
            <a:noFill/>
            <a:miter lim="800000"/>
            <a:headEnd/>
            <a:tailEnd/>
          </a:ln>
        </p:spPr>
        <p:txBody>
          <a:bodyPr wrap="square">
            <a:spAutoFit/>
          </a:bodyPr>
          <a:lstStyle/>
          <a:p>
            <a:r>
              <a:rPr lang="en-US" sz="1400" dirty="0"/>
              <a:t>Long Run</a:t>
            </a:r>
          </a:p>
          <a:p>
            <a:r>
              <a:rPr lang="en-US" sz="1400" b="0" i="1" dirty="0"/>
              <a:t>P</a:t>
            </a:r>
            <a:r>
              <a:rPr lang="en-US" sz="1400" b="0" dirty="0"/>
              <a:t> &gt; </a:t>
            </a:r>
            <a:r>
              <a:rPr lang="en-US" sz="1400" b="0" i="1" dirty="0"/>
              <a:t>MC</a:t>
            </a:r>
          </a:p>
        </p:txBody>
      </p:sp>
      <p:sp>
        <p:nvSpPr>
          <p:cNvPr id="14" name="TextBox 13"/>
          <p:cNvSpPr txBox="1">
            <a:spLocks noChangeArrowheads="1"/>
          </p:cNvSpPr>
          <p:nvPr/>
        </p:nvSpPr>
        <p:spPr bwMode="auto">
          <a:xfrm>
            <a:off x="3764438" y="1409700"/>
            <a:ext cx="1340962" cy="523220"/>
          </a:xfrm>
          <a:prstGeom prst="rect">
            <a:avLst/>
          </a:prstGeom>
          <a:noFill/>
          <a:ln w="9525">
            <a:noFill/>
            <a:miter lim="800000"/>
            <a:headEnd/>
            <a:tailEnd/>
          </a:ln>
        </p:spPr>
        <p:txBody>
          <a:bodyPr wrap="square">
            <a:spAutoFit/>
          </a:bodyPr>
          <a:lstStyle/>
          <a:p>
            <a:r>
              <a:rPr lang="en-US" sz="1400" dirty="0"/>
              <a:t>Long Run</a:t>
            </a:r>
          </a:p>
          <a:p>
            <a:r>
              <a:rPr lang="en-US" sz="1400" b="0" i="1" dirty="0"/>
              <a:t>P</a:t>
            </a:r>
            <a:r>
              <a:rPr lang="en-US" sz="1400" b="0" dirty="0"/>
              <a:t> </a:t>
            </a:r>
            <a:r>
              <a:rPr lang="en-US" sz="1400" dirty="0"/>
              <a:t>=</a:t>
            </a:r>
            <a:r>
              <a:rPr lang="en-US" sz="1400" b="0" dirty="0"/>
              <a:t> </a:t>
            </a:r>
            <a:r>
              <a:rPr lang="en-US" sz="1400" b="0" i="1" dirty="0"/>
              <a:t>ATC</a:t>
            </a:r>
          </a:p>
        </p:txBody>
      </p:sp>
      <p:sp>
        <p:nvSpPr>
          <p:cNvPr id="15" name="TextBox 14"/>
          <p:cNvSpPr txBox="1">
            <a:spLocks noChangeArrowheads="1"/>
          </p:cNvSpPr>
          <p:nvPr/>
        </p:nvSpPr>
        <p:spPr bwMode="auto">
          <a:xfrm>
            <a:off x="6124822" y="1408063"/>
            <a:ext cx="1814920" cy="523220"/>
          </a:xfrm>
          <a:prstGeom prst="rect">
            <a:avLst/>
          </a:prstGeom>
          <a:noFill/>
          <a:ln w="9525">
            <a:noFill/>
            <a:miter lim="800000"/>
            <a:headEnd/>
            <a:tailEnd/>
          </a:ln>
        </p:spPr>
        <p:txBody>
          <a:bodyPr wrap="none">
            <a:spAutoFit/>
          </a:bodyPr>
          <a:lstStyle/>
          <a:p>
            <a:r>
              <a:rPr lang="en-US" sz="1400" dirty="0"/>
              <a:t>Long Run</a:t>
            </a:r>
          </a:p>
          <a:p>
            <a:r>
              <a:rPr lang="en-US" sz="1400" b="0" dirty="0"/>
              <a:t>Zero economic profit</a:t>
            </a:r>
          </a:p>
        </p:txBody>
      </p:sp>
      <p:pic>
        <p:nvPicPr>
          <p:cNvPr id="24" name="Picture 23"/>
          <p:cNvPicPr>
            <a:picLocks noChangeAspect="1"/>
          </p:cNvPicPr>
          <p:nvPr/>
        </p:nvPicPr>
        <p:blipFill rotWithShape="1">
          <a:blip r:embed="rId3" cstate="print"/>
          <a:srcRect r="74045" b="69681"/>
          <a:stretch/>
        </p:blipFill>
        <p:spPr bwMode="auto">
          <a:xfrm>
            <a:off x="381000" y="1814596"/>
            <a:ext cx="2629853" cy="2224004"/>
          </a:xfrm>
          <a:prstGeom prst="rect">
            <a:avLst/>
          </a:prstGeom>
          <a:noFill/>
          <a:ln w="9525">
            <a:noFill/>
            <a:miter lim="800000"/>
            <a:headEnd/>
            <a:tailEnd/>
          </a:ln>
        </p:spPr>
      </p:pic>
      <p:pic>
        <p:nvPicPr>
          <p:cNvPr id="25" name="Picture 24"/>
          <p:cNvPicPr>
            <a:picLocks noChangeAspect="1"/>
          </p:cNvPicPr>
          <p:nvPr/>
        </p:nvPicPr>
        <p:blipFill rotWithShape="1">
          <a:blip r:embed="rId4" cstate="print"/>
          <a:srcRect l="24902" t="71403" r="24609"/>
          <a:stretch/>
        </p:blipFill>
        <p:spPr bwMode="auto">
          <a:xfrm>
            <a:off x="2819400" y="1905000"/>
            <a:ext cx="4943766" cy="2027227"/>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736462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wipe(left)">
                                      <p:cBhvr>
                                        <p:cTn id="23"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 Profit in the Long Run?</a:t>
            </a:r>
          </a:p>
        </p:txBody>
      </p:sp>
      <p:sp>
        <p:nvSpPr>
          <p:cNvPr id="6" name="Text Placeholder 2"/>
          <p:cNvSpPr>
            <a:spLocks noGrp="1"/>
          </p:cNvSpPr>
          <p:nvPr>
            <p:ph type="body" sz="quarter" idx="11"/>
          </p:nvPr>
        </p:nvSpPr>
        <p:spPr>
          <a:xfrm>
            <a:off x="152400" y="838200"/>
            <a:ext cx="8839200" cy="4953000"/>
          </a:xfrm>
        </p:spPr>
        <p:txBody>
          <a:bodyPr/>
          <a:lstStyle/>
          <a:p>
            <a:pPr>
              <a:spcBef>
                <a:spcPts val="0"/>
              </a:spcBef>
              <a:spcAft>
                <a:spcPts val="1200"/>
              </a:spcAft>
            </a:pPr>
            <a:r>
              <a:rPr lang="en-US" dirty="0"/>
              <a:t>Firms need not passively accept this long-run outcome. They could:</a:t>
            </a:r>
          </a:p>
          <a:p>
            <a:pPr marL="342900" indent="-342900">
              <a:spcBef>
                <a:spcPts val="0"/>
              </a:spcBef>
              <a:spcAft>
                <a:spcPts val="1200"/>
              </a:spcAft>
              <a:buFont typeface="Arial" pitchFamily="34" charset="0"/>
              <a:buChar char="•"/>
            </a:pPr>
            <a:r>
              <a:rPr lang="en-US" dirty="0"/>
              <a:t>Innovate so that their costs are lower than other firms, or</a:t>
            </a:r>
          </a:p>
          <a:p>
            <a:pPr marL="342900" indent="-342900">
              <a:spcBef>
                <a:spcPts val="0"/>
              </a:spcBef>
              <a:spcAft>
                <a:spcPts val="1200"/>
              </a:spcAft>
              <a:buFont typeface="Arial" pitchFamily="34" charset="0"/>
              <a:buChar char="•"/>
            </a:pPr>
            <a:r>
              <a:rPr lang="en-US" dirty="0"/>
              <a:t>Convince their customers that their product/experience is </a:t>
            </a:r>
            <a:r>
              <a:rPr lang="en-US" i="1" dirty="0"/>
              <a:t>better</a:t>
            </a:r>
            <a:r>
              <a:rPr lang="en-US" dirty="0"/>
              <a:t> than that of other firms, either by actually making it better in some unique way, or making customers perceive that it is better, perhaps through advertising and </a:t>
            </a:r>
            <a:r>
              <a:rPr lang="en-US" b="1" dirty="0"/>
              <a:t>brand management</a:t>
            </a:r>
            <a:r>
              <a:rPr lang="en-US" dirty="0"/>
              <a:t>.</a:t>
            </a:r>
          </a:p>
          <a:p>
            <a:pPr>
              <a:spcBef>
                <a:spcPct val="50000"/>
              </a:spcBef>
              <a:spcAft>
                <a:spcPct val="10000"/>
              </a:spcAft>
            </a:pPr>
            <a:r>
              <a:rPr lang="en-US" b="1" dirty="0"/>
              <a:t>Brand management</a:t>
            </a:r>
            <a:r>
              <a:rPr lang="en-US" dirty="0"/>
              <a:t>: The actions of a firm intended to maintain the differentiation of a product over time.</a:t>
            </a:r>
          </a:p>
          <a:p>
            <a:pPr marL="342900" indent="-342900">
              <a:spcBef>
                <a:spcPts val="0"/>
              </a:spcBef>
              <a:spcAft>
                <a:spcPts val="1200"/>
              </a:spcAft>
              <a:buFont typeface="Arial" pitchFamily="34" charset="0"/>
              <a:buChar char="•"/>
            </a:pPr>
            <a:endParaRPr lang="en-US" dirty="0"/>
          </a:p>
        </p:txBody>
      </p:sp>
    </p:spTree>
    <p:custDataLst>
      <p:tags r:id="rId1"/>
    </p:custDataLst>
    <p:extLst>
      <p:ext uri="{BB962C8B-B14F-4D97-AF65-F5344CB8AC3E}">
        <p14:creationId xmlns:p14="http://schemas.microsoft.com/office/powerpoint/2010/main" val="411652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wipe(left)">
                                      <p:cBhvr>
                                        <p:cTn id="11" dur="500"/>
                                        <p:tgtEl>
                                          <p:spTgt spid="6">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wipe(left)">
                                      <p:cBhvr>
                                        <p:cTn id="15" dur="500"/>
                                        <p:tgtEl>
                                          <p:spTgt spid="6">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wipe(left)">
                                      <p:cBhvr>
                                        <p:cTn id="19"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Keeping the demand curve downward sloping!</a:t>
            </a:r>
          </a:p>
        </p:txBody>
      </p:sp>
      <p:pic>
        <p:nvPicPr>
          <p:cNvPr id="5" name="Picture 4"/>
          <p:cNvPicPr>
            <a:picLocks noChangeAspect="1"/>
          </p:cNvPicPr>
          <p:nvPr/>
        </p:nvPicPr>
        <p:blipFill>
          <a:blip r:embed="rId2"/>
          <a:stretch>
            <a:fillRect/>
          </a:stretch>
        </p:blipFill>
        <p:spPr>
          <a:xfrm rot="20717958">
            <a:off x="221974" y="1296914"/>
            <a:ext cx="2928739" cy="1972831"/>
          </a:xfrm>
          <a:prstGeom prst="rect">
            <a:avLst/>
          </a:prstGeom>
        </p:spPr>
      </p:pic>
      <p:pic>
        <p:nvPicPr>
          <p:cNvPr id="4" name="Picture 3"/>
          <p:cNvPicPr>
            <a:picLocks noChangeAspect="1"/>
          </p:cNvPicPr>
          <p:nvPr/>
        </p:nvPicPr>
        <p:blipFill>
          <a:blip r:embed="rId3"/>
          <a:stretch>
            <a:fillRect/>
          </a:stretch>
        </p:blipFill>
        <p:spPr>
          <a:xfrm>
            <a:off x="2463800" y="2971800"/>
            <a:ext cx="6350000" cy="3175000"/>
          </a:xfrm>
          <a:prstGeom prst="rect">
            <a:avLst/>
          </a:prstGeom>
        </p:spPr>
      </p:pic>
    </p:spTree>
    <p:extLst>
      <p:ext uri="{BB962C8B-B14F-4D97-AF65-F5344CB8AC3E}">
        <p14:creationId xmlns:p14="http://schemas.microsoft.com/office/powerpoint/2010/main" val="1917481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Keeping the demand curve downward sloping!</a:t>
            </a:r>
          </a:p>
        </p:txBody>
      </p:sp>
      <p:pic>
        <p:nvPicPr>
          <p:cNvPr id="3" name="Picture 2"/>
          <p:cNvPicPr>
            <a:picLocks noChangeAspect="1"/>
          </p:cNvPicPr>
          <p:nvPr/>
        </p:nvPicPr>
        <p:blipFill>
          <a:blip r:embed="rId2"/>
          <a:stretch>
            <a:fillRect/>
          </a:stretch>
        </p:blipFill>
        <p:spPr>
          <a:xfrm>
            <a:off x="546100" y="1333500"/>
            <a:ext cx="8051800" cy="4178300"/>
          </a:xfrm>
          <a:prstGeom prst="rect">
            <a:avLst/>
          </a:prstGeom>
        </p:spPr>
      </p:pic>
      <p:sp>
        <p:nvSpPr>
          <p:cNvPr id="6" name="TextBox 5"/>
          <p:cNvSpPr txBox="1"/>
          <p:nvPr/>
        </p:nvSpPr>
        <p:spPr>
          <a:xfrm>
            <a:off x="990600" y="5791200"/>
            <a:ext cx="7315200" cy="646331"/>
          </a:xfrm>
          <a:prstGeom prst="rect">
            <a:avLst/>
          </a:prstGeom>
          <a:noFill/>
        </p:spPr>
        <p:txBody>
          <a:bodyPr wrap="square" rtlCol="0">
            <a:spAutoFit/>
          </a:bodyPr>
          <a:lstStyle/>
          <a:p>
            <a:r>
              <a:rPr lang="en-US" dirty="0"/>
              <a:t>Kentucky Fried Chicken </a:t>
            </a:r>
            <a:r>
              <a:rPr lang="en-US" dirty="0">
                <a:sym typeface="Wingdings"/>
              </a:rPr>
              <a:t> KFC Fresh (Chipotle knockoff)  </a:t>
            </a:r>
          </a:p>
          <a:p>
            <a:r>
              <a:rPr lang="en-US" dirty="0">
                <a:sym typeface="Wingdings"/>
              </a:rPr>
              <a:t>WHY???</a:t>
            </a:r>
            <a:endParaRPr lang="en-US" dirty="0"/>
          </a:p>
        </p:txBody>
      </p:sp>
    </p:spTree>
    <p:extLst>
      <p:ext uri="{BB962C8B-B14F-4D97-AF65-F5344CB8AC3E}">
        <p14:creationId xmlns:p14="http://schemas.microsoft.com/office/powerpoint/2010/main" val="2201571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640080"/>
          </a:xfrm>
          <a:prstGeom prst="rect">
            <a:avLst/>
          </a:prstGeom>
        </p:spPr>
        <p:txBody>
          <a:bodyPr/>
          <a:lstStyle/>
          <a:p>
            <a:r>
              <a:rPr lang="en-US" dirty="0"/>
              <a:t>Is Monopolistic Competition Efficient?</a:t>
            </a:r>
          </a:p>
        </p:txBody>
      </p:sp>
      <p:sp>
        <p:nvSpPr>
          <p:cNvPr id="5" name="Text Placeholder 2"/>
          <p:cNvSpPr>
            <a:spLocks noGrp="1"/>
          </p:cNvSpPr>
          <p:nvPr>
            <p:ph type="body" sz="quarter" idx="11"/>
          </p:nvPr>
        </p:nvSpPr>
        <p:spPr>
          <a:xfrm>
            <a:off x="152400" y="838200"/>
            <a:ext cx="8839200" cy="5638800"/>
          </a:xfrm>
        </p:spPr>
        <p:txBody>
          <a:bodyPr/>
          <a:lstStyle/>
          <a:p>
            <a:pPr>
              <a:spcBef>
                <a:spcPts val="0"/>
              </a:spcBef>
              <a:spcAft>
                <a:spcPts val="1200"/>
              </a:spcAft>
            </a:pPr>
            <a:r>
              <a:rPr lang="en-US" dirty="0"/>
              <a:t>Last chapter we learned that perfectly competitive firms achieved </a:t>
            </a:r>
            <a:r>
              <a:rPr lang="en-US" i="1" dirty="0"/>
              <a:t>productive </a:t>
            </a:r>
            <a:r>
              <a:rPr lang="en-US" dirty="0"/>
              <a:t>and</a:t>
            </a:r>
            <a:r>
              <a:rPr lang="en-US" i="1" dirty="0"/>
              <a:t> </a:t>
            </a:r>
            <a:r>
              <a:rPr lang="en-US" i="1" dirty="0" err="1"/>
              <a:t>allocative</a:t>
            </a:r>
            <a:r>
              <a:rPr lang="en-US" i="1" dirty="0"/>
              <a:t> efficiency</a:t>
            </a:r>
            <a:r>
              <a:rPr lang="en-US" dirty="0"/>
              <a:t>.</a:t>
            </a:r>
          </a:p>
          <a:p>
            <a:pPr marL="342900" indent="-342900">
              <a:spcBef>
                <a:spcPts val="0"/>
              </a:spcBef>
              <a:spcAft>
                <a:spcPts val="1200"/>
              </a:spcAft>
              <a:buFont typeface="Arial" panose="020B0604020202020204" pitchFamily="34" charset="0"/>
              <a:buChar char="•"/>
            </a:pPr>
            <a:r>
              <a:rPr lang="en-US" b="1" dirty="0"/>
              <a:t>Productive efficiency </a:t>
            </a:r>
            <a:r>
              <a:rPr lang="en-US" dirty="0"/>
              <a:t>refers to producing items at the lowest possible cost.</a:t>
            </a:r>
          </a:p>
          <a:p>
            <a:pPr marL="342900" indent="-342900">
              <a:spcBef>
                <a:spcPts val="0"/>
              </a:spcBef>
              <a:spcAft>
                <a:spcPts val="1200"/>
              </a:spcAft>
              <a:buFont typeface="Arial" panose="020B0604020202020204" pitchFamily="34" charset="0"/>
              <a:buChar char="•"/>
            </a:pPr>
            <a:r>
              <a:rPr lang="en-US" b="1" dirty="0" err="1"/>
              <a:t>Allocative</a:t>
            </a:r>
            <a:r>
              <a:rPr lang="en-US" b="1" dirty="0"/>
              <a:t> efficiency </a:t>
            </a:r>
            <a:r>
              <a:rPr lang="en-US" dirty="0"/>
              <a:t>refers to producing all goods up to the point where the marginal benefit to consumers is just equal to the marginal cost to firms.</a:t>
            </a:r>
          </a:p>
          <a:p>
            <a:pPr>
              <a:spcBef>
                <a:spcPts val="0"/>
              </a:spcBef>
              <a:spcAft>
                <a:spcPts val="1200"/>
              </a:spcAft>
            </a:pPr>
            <a:endParaRPr lang="en-US" i="1" dirty="0"/>
          </a:p>
          <a:p>
            <a:pPr>
              <a:spcBef>
                <a:spcPts val="0"/>
              </a:spcBef>
              <a:spcAft>
                <a:spcPts val="1200"/>
              </a:spcAft>
            </a:pPr>
            <a:r>
              <a:rPr lang="en-US" i="1" dirty="0"/>
              <a:t>Monopolistic competition results in neither productive nor </a:t>
            </a:r>
            <a:r>
              <a:rPr lang="en-US" i="1" dirty="0" err="1"/>
              <a:t>allocative</a:t>
            </a:r>
            <a:r>
              <a:rPr lang="en-US" i="1" dirty="0"/>
              <a:t> efficiency.</a:t>
            </a:r>
          </a:p>
          <a:p>
            <a:endParaRPr lang="en-US" dirty="0"/>
          </a:p>
        </p:txBody>
      </p:sp>
    </p:spTree>
    <p:custDataLst>
      <p:tags r:id="rId1"/>
    </p:custDataLst>
    <p:extLst>
      <p:ext uri="{BB962C8B-B14F-4D97-AF65-F5344CB8AC3E}">
        <p14:creationId xmlns:p14="http://schemas.microsoft.com/office/powerpoint/2010/main" val="366966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500"/>
                                        <p:tgtEl>
                                          <p:spTgt spid="5">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500"/>
                                        <p:tgtEl>
                                          <p:spTgt spid="5">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left)">
                                      <p:cBhvr>
                                        <p:cTn id="19"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Inefficiency of Monopolistically Competitive Firms</a:t>
            </a:r>
          </a:p>
        </p:txBody>
      </p:sp>
      <p:sp>
        <p:nvSpPr>
          <p:cNvPr id="8" name="TextBox 7"/>
          <p:cNvSpPr txBox="1">
            <a:spLocks noChangeArrowheads="1"/>
          </p:cNvSpPr>
          <p:nvPr/>
        </p:nvSpPr>
        <p:spPr bwMode="auto">
          <a:xfrm>
            <a:off x="304800" y="4419600"/>
            <a:ext cx="8482330" cy="1920526"/>
          </a:xfrm>
          <a:prstGeom prst="rect">
            <a:avLst/>
          </a:prstGeom>
          <a:noFill/>
          <a:ln w="9525">
            <a:noFill/>
            <a:miter lim="800000"/>
            <a:headEnd/>
            <a:tailEnd/>
          </a:ln>
        </p:spPr>
        <p:txBody>
          <a:bodyPr wrap="square">
            <a:spAutoFit/>
          </a:bodyPr>
          <a:lstStyle/>
          <a:p>
            <a:pPr>
              <a:spcBef>
                <a:spcPct val="10000"/>
              </a:spcBef>
              <a:spcAft>
                <a:spcPct val="10000"/>
              </a:spcAft>
            </a:pPr>
            <a:r>
              <a:rPr lang="en-US" sz="2200" dirty="0"/>
              <a:t>Monopolistically competitive firms in panel (b) produce the quantity where</a:t>
            </a:r>
            <a:r>
              <a:rPr lang="en-US" sz="2200" i="1" dirty="0"/>
              <a:t> MC=MR≠MB</a:t>
            </a:r>
            <a:r>
              <a:rPr lang="en-US" sz="2200" dirty="0"/>
              <a:t>: not </a:t>
            </a:r>
            <a:r>
              <a:rPr lang="en-US" sz="2200" dirty="0" err="1"/>
              <a:t>allocatively</a:t>
            </a:r>
            <a:r>
              <a:rPr lang="en-US" sz="2200" dirty="0"/>
              <a:t> efficient.</a:t>
            </a:r>
          </a:p>
          <a:p>
            <a:pPr>
              <a:spcBef>
                <a:spcPct val="10000"/>
              </a:spcBef>
              <a:spcAft>
                <a:spcPct val="10000"/>
              </a:spcAft>
            </a:pPr>
            <a:endParaRPr lang="en-US" sz="2200" dirty="0"/>
          </a:p>
          <a:p>
            <a:pPr>
              <a:spcBef>
                <a:spcPct val="10000"/>
              </a:spcBef>
              <a:spcAft>
                <a:spcPct val="10000"/>
              </a:spcAft>
            </a:pPr>
            <a:r>
              <a:rPr lang="en-US" sz="2200" dirty="0"/>
              <a:t>And average cost is above its minimum point: not productively efficient.</a:t>
            </a:r>
          </a:p>
        </p:txBody>
      </p:sp>
      <p:pic>
        <p:nvPicPr>
          <p:cNvPr id="9" name="Picture 11" descr="Fig12-6-1"/>
          <p:cNvPicPr>
            <a:picLocks noChangeAspect="1" noChangeArrowheads="1"/>
          </p:cNvPicPr>
          <p:nvPr/>
        </p:nvPicPr>
        <p:blipFill>
          <a:blip r:embed="rId3" cstate="print"/>
          <a:srcRect/>
          <a:stretch>
            <a:fillRect/>
          </a:stretch>
        </p:blipFill>
        <p:spPr bwMode="auto">
          <a:xfrm>
            <a:off x="438150" y="762000"/>
            <a:ext cx="8553450" cy="3638550"/>
          </a:xfrm>
          <a:prstGeom prst="rect">
            <a:avLst/>
          </a:prstGeom>
          <a:noFill/>
          <a:ln w="9525">
            <a:noFill/>
            <a:miter lim="800000"/>
            <a:headEnd/>
            <a:tailEnd/>
          </a:ln>
        </p:spPr>
      </p:pic>
      <p:pic>
        <p:nvPicPr>
          <p:cNvPr id="10" name="Picture 12" descr="Fig12-6-2"/>
          <p:cNvPicPr>
            <a:picLocks noChangeAspect="1" noChangeArrowheads="1"/>
          </p:cNvPicPr>
          <p:nvPr/>
        </p:nvPicPr>
        <p:blipFill>
          <a:blip r:embed="rId4" cstate="print"/>
          <a:srcRect/>
          <a:stretch>
            <a:fillRect/>
          </a:stretch>
        </p:blipFill>
        <p:spPr bwMode="auto">
          <a:xfrm>
            <a:off x="438150" y="762000"/>
            <a:ext cx="8553450" cy="3638550"/>
          </a:xfrm>
          <a:prstGeom prst="rect">
            <a:avLst/>
          </a:prstGeom>
          <a:noFill/>
          <a:ln w="9525">
            <a:noFill/>
            <a:miter lim="800000"/>
            <a:headEnd/>
            <a:tailEnd/>
          </a:ln>
        </p:spPr>
      </p:pic>
      <p:pic>
        <p:nvPicPr>
          <p:cNvPr id="11" name="Picture 13" descr="Fig12-6-3"/>
          <p:cNvPicPr>
            <a:picLocks noChangeAspect="1" noChangeArrowheads="1"/>
          </p:cNvPicPr>
          <p:nvPr/>
        </p:nvPicPr>
        <p:blipFill>
          <a:blip r:embed="rId5" cstate="print"/>
          <a:srcRect/>
          <a:stretch>
            <a:fillRect/>
          </a:stretch>
        </p:blipFill>
        <p:spPr bwMode="auto">
          <a:xfrm>
            <a:off x="438150" y="762000"/>
            <a:ext cx="8553450" cy="3638550"/>
          </a:xfrm>
          <a:prstGeom prst="rect">
            <a:avLst/>
          </a:prstGeom>
          <a:noFill/>
          <a:ln w="9525">
            <a:noFill/>
            <a:miter lim="800000"/>
            <a:headEnd/>
            <a:tailEnd/>
          </a:ln>
        </p:spPr>
      </p:pic>
      <p:pic>
        <p:nvPicPr>
          <p:cNvPr id="12" name="Picture 14" descr="Fig12-6-4"/>
          <p:cNvPicPr>
            <a:picLocks noChangeAspect="1" noChangeArrowheads="1"/>
          </p:cNvPicPr>
          <p:nvPr/>
        </p:nvPicPr>
        <p:blipFill>
          <a:blip r:embed="rId6" cstate="print"/>
          <a:srcRect/>
          <a:stretch>
            <a:fillRect/>
          </a:stretch>
        </p:blipFill>
        <p:spPr bwMode="auto">
          <a:xfrm>
            <a:off x="438150" y="762000"/>
            <a:ext cx="8553450" cy="3638550"/>
          </a:xfrm>
          <a:prstGeom prst="rect">
            <a:avLst/>
          </a:prstGeom>
          <a:noFill/>
          <a:ln w="9525">
            <a:noFill/>
            <a:miter lim="800000"/>
            <a:headEnd/>
            <a:tailEnd/>
          </a:ln>
        </p:spPr>
      </p:pic>
      <p:pic>
        <p:nvPicPr>
          <p:cNvPr id="13" name="Picture 15" descr="Fig12-6-5"/>
          <p:cNvPicPr>
            <a:picLocks noChangeAspect="1" noChangeArrowheads="1"/>
          </p:cNvPicPr>
          <p:nvPr/>
        </p:nvPicPr>
        <p:blipFill>
          <a:blip r:embed="rId7" cstate="print"/>
          <a:srcRect/>
          <a:stretch>
            <a:fillRect/>
          </a:stretch>
        </p:blipFill>
        <p:spPr bwMode="auto">
          <a:xfrm>
            <a:off x="438150" y="762000"/>
            <a:ext cx="8553450" cy="3638550"/>
          </a:xfrm>
          <a:prstGeom prst="rect">
            <a:avLst/>
          </a:prstGeom>
          <a:noFill/>
          <a:ln w="9525">
            <a:noFill/>
            <a:miter lim="800000"/>
            <a:headEnd/>
            <a:tailEnd/>
          </a:ln>
        </p:spPr>
      </p:pic>
      <p:pic>
        <p:nvPicPr>
          <p:cNvPr id="14" name="Picture 16" descr="Fig12-6-6"/>
          <p:cNvPicPr>
            <a:picLocks noChangeAspect="1" noChangeArrowheads="1"/>
          </p:cNvPicPr>
          <p:nvPr/>
        </p:nvPicPr>
        <p:blipFill>
          <a:blip r:embed="rId8" cstate="print"/>
          <a:srcRect/>
          <a:stretch>
            <a:fillRect/>
          </a:stretch>
        </p:blipFill>
        <p:spPr bwMode="auto">
          <a:xfrm>
            <a:off x="438150" y="762000"/>
            <a:ext cx="8553450" cy="3638550"/>
          </a:xfrm>
          <a:prstGeom prst="rect">
            <a:avLst/>
          </a:prstGeom>
          <a:noFill/>
          <a:ln w="9525">
            <a:noFill/>
            <a:miter lim="800000"/>
            <a:headEnd/>
            <a:tailEnd/>
          </a:ln>
        </p:spPr>
      </p:pic>
      <p:pic>
        <p:nvPicPr>
          <p:cNvPr id="15" name="Picture 17" descr="Fig12-6-6a"/>
          <p:cNvPicPr>
            <a:picLocks noChangeAspect="1" noChangeArrowheads="1"/>
          </p:cNvPicPr>
          <p:nvPr/>
        </p:nvPicPr>
        <p:blipFill>
          <a:blip r:embed="rId9" cstate="print"/>
          <a:srcRect/>
          <a:stretch>
            <a:fillRect/>
          </a:stretch>
        </p:blipFill>
        <p:spPr bwMode="auto">
          <a:xfrm>
            <a:off x="438150" y="762000"/>
            <a:ext cx="8553450" cy="3638550"/>
          </a:xfrm>
          <a:prstGeom prst="rect">
            <a:avLst/>
          </a:prstGeom>
          <a:noFill/>
          <a:ln w="9525">
            <a:noFill/>
            <a:miter lim="800000"/>
            <a:headEnd/>
            <a:tailEnd/>
          </a:ln>
        </p:spPr>
      </p:pic>
      <p:pic>
        <p:nvPicPr>
          <p:cNvPr id="16" name="Picture 18" descr="Fig12-6-6b"/>
          <p:cNvPicPr>
            <a:picLocks noChangeAspect="1" noChangeArrowheads="1"/>
          </p:cNvPicPr>
          <p:nvPr/>
        </p:nvPicPr>
        <p:blipFill>
          <a:blip r:embed="rId10" cstate="print"/>
          <a:srcRect/>
          <a:stretch>
            <a:fillRect/>
          </a:stretch>
        </p:blipFill>
        <p:spPr bwMode="auto">
          <a:xfrm>
            <a:off x="438150" y="762000"/>
            <a:ext cx="8553450" cy="3638550"/>
          </a:xfrm>
          <a:prstGeom prst="rect">
            <a:avLst/>
          </a:prstGeom>
          <a:noFill/>
          <a:ln w="9525">
            <a:noFill/>
            <a:miter lim="800000"/>
            <a:headEnd/>
            <a:tailEnd/>
          </a:ln>
        </p:spPr>
      </p:pic>
      <p:pic>
        <p:nvPicPr>
          <p:cNvPr id="17" name="Picture 19" descr="Fig12-6-7"/>
          <p:cNvPicPr>
            <a:picLocks noChangeAspect="1" noChangeArrowheads="1"/>
          </p:cNvPicPr>
          <p:nvPr/>
        </p:nvPicPr>
        <p:blipFill>
          <a:blip r:embed="rId11" cstate="print"/>
          <a:srcRect/>
          <a:stretch>
            <a:fillRect/>
          </a:stretch>
        </p:blipFill>
        <p:spPr bwMode="auto">
          <a:xfrm>
            <a:off x="438150" y="762000"/>
            <a:ext cx="8553450" cy="3638550"/>
          </a:xfrm>
          <a:prstGeom prst="rect">
            <a:avLst/>
          </a:prstGeom>
          <a:noFill/>
          <a:ln w="9525">
            <a:noFill/>
            <a:miter lim="800000"/>
            <a:headEnd/>
            <a:tailEnd/>
          </a:ln>
        </p:spPr>
      </p:pic>
      <p:pic>
        <p:nvPicPr>
          <p:cNvPr id="18" name="Picture 20" descr="Fig12-6-8"/>
          <p:cNvPicPr>
            <a:picLocks noChangeAspect="1" noChangeArrowheads="1"/>
          </p:cNvPicPr>
          <p:nvPr/>
        </p:nvPicPr>
        <p:blipFill>
          <a:blip r:embed="rId12" cstate="print"/>
          <a:srcRect/>
          <a:stretch>
            <a:fillRect/>
          </a:stretch>
        </p:blipFill>
        <p:spPr bwMode="auto">
          <a:xfrm>
            <a:off x="438150" y="762000"/>
            <a:ext cx="8553450" cy="363855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27901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1000"/>
                                        <p:tgtEl>
                                          <p:spTgt spid="14"/>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1000"/>
                                        <p:tgtEl>
                                          <p:spTgt spid="15"/>
                                        </p:tgtEl>
                                      </p:cBhvr>
                                    </p:animEffect>
                                  </p:childTnLst>
                                </p:cTn>
                              </p:par>
                            </p:childTnLst>
                          </p:cTn>
                        </p:par>
                        <p:par>
                          <p:cTn id="20" fill="hold">
                            <p:stCondLst>
                              <p:cond delay="3000"/>
                            </p:stCondLst>
                            <p:childTnLst>
                              <p:par>
                                <p:cTn id="21" presetID="22"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1000"/>
                                        <p:tgtEl>
                                          <p:spTgt spid="16"/>
                                        </p:tgtEl>
                                      </p:cBhvr>
                                    </p:animEffect>
                                  </p:childTnLst>
                                </p:cTn>
                              </p:par>
                            </p:childTnLst>
                          </p:cTn>
                        </p:par>
                        <p:par>
                          <p:cTn id="24" fill="hold">
                            <p:stCondLst>
                              <p:cond delay="4000"/>
                            </p:stCondLst>
                            <p:childTnLst>
                              <p:par>
                                <p:cTn id="25" presetID="22" presetClass="entr" presetSubtype="8"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1000"/>
                                        <p:tgtEl>
                                          <p:spTgt spid="17"/>
                                        </p:tgtEl>
                                      </p:cBhvr>
                                    </p:animEffect>
                                  </p:childTnLst>
                                </p:cTn>
                              </p:par>
                            </p:childTnLst>
                          </p:cTn>
                        </p:par>
                        <p:par>
                          <p:cTn id="28" fill="hold">
                            <p:stCondLst>
                              <p:cond delay="5000"/>
                            </p:stCondLst>
                            <p:childTnLst>
                              <p:par>
                                <p:cTn id="29" presetID="22" presetClass="entr" presetSubtype="1"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ipe(up)">
                                      <p:cBhvr>
                                        <p:cTn id="31" dur="1000"/>
                                        <p:tgtEl>
                                          <p:spTgt spid="18"/>
                                        </p:tgtEl>
                                      </p:cBhvr>
                                    </p:animEffect>
                                  </p:childTnLst>
                                </p:cTn>
                              </p:par>
                            </p:childTnLst>
                          </p:cTn>
                        </p:par>
                        <p:par>
                          <p:cTn id="32" fill="hold">
                            <p:stCondLst>
                              <p:cond delay="6000"/>
                            </p:stCondLst>
                            <p:childTnLst>
                              <p:par>
                                <p:cTn id="33" presetID="22" presetClass="entr" presetSubtype="8" fill="hold" nodeType="after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animEffect transition="in" filter="wipe(left)">
                                      <p:cBhvr>
                                        <p:cTn id="35"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Monopolistic Competition and Welfare</a:t>
            </a:r>
          </a:p>
        </p:txBody>
      </p:sp>
      <p:sp>
        <p:nvSpPr>
          <p:cNvPr id="5" name="Content Placeholder 4"/>
          <p:cNvSpPr>
            <a:spLocks noGrp="1"/>
          </p:cNvSpPr>
          <p:nvPr>
            <p:ph idx="1"/>
          </p:nvPr>
        </p:nvSpPr>
        <p:spPr/>
        <p:txBody>
          <a:bodyPr>
            <a:normAutofit/>
          </a:bodyPr>
          <a:lstStyle/>
          <a:p>
            <a:pPr marL="0" indent="0"/>
            <a:r>
              <a:rPr lang="en-US" dirty="0"/>
              <a:t>Monopolistically competitive firms maximize profits in the short-run by setting P&gt;MC </a:t>
            </a:r>
            <a:r>
              <a:rPr lang="en-US" dirty="0">
                <a:sym typeface="Wingdings" panose="05000000000000000000" pitchFamily="2" charset="2"/>
              </a:rPr>
              <a:t> Deadweight loss!</a:t>
            </a:r>
            <a:endParaRPr lang="en-US" dirty="0"/>
          </a:p>
        </p:txBody>
      </p:sp>
      <p:sp>
        <p:nvSpPr>
          <p:cNvPr id="2277" name="Rectangle 5"/>
          <p:cNvSpPr>
            <a:spLocks noChangeArrowheads="1"/>
          </p:cNvSpPr>
          <p:nvPr/>
        </p:nvSpPr>
        <p:spPr bwMode="auto">
          <a:xfrm>
            <a:off x="520694" y="4441903"/>
            <a:ext cx="1312745" cy="586695"/>
          </a:xfrm>
          <a:prstGeom prst="rect">
            <a:avLst/>
          </a:prstGeom>
          <a:solidFill>
            <a:srgbClr val="FEE7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596" y="4421318"/>
            <a:ext cx="1315203" cy="617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8" name="Freeform 7"/>
          <p:cNvSpPr>
            <a:spLocks/>
          </p:cNvSpPr>
          <p:nvPr/>
        </p:nvSpPr>
        <p:spPr bwMode="auto">
          <a:xfrm>
            <a:off x="520694" y="3628765"/>
            <a:ext cx="1312745" cy="813139"/>
          </a:xfrm>
          <a:custGeom>
            <a:avLst/>
            <a:gdLst>
              <a:gd name="T0" fmla="*/ 0 w 644"/>
              <a:gd name="T1" fmla="*/ 0 h 316"/>
              <a:gd name="T2" fmla="*/ 0 w 644"/>
              <a:gd name="T3" fmla="*/ 316 h 316"/>
              <a:gd name="T4" fmla="*/ 644 w 644"/>
              <a:gd name="T5" fmla="*/ 316 h 316"/>
              <a:gd name="T6" fmla="*/ 0 w 644"/>
              <a:gd name="T7" fmla="*/ 0 h 316"/>
            </a:gdLst>
            <a:ahLst/>
            <a:cxnLst>
              <a:cxn ang="0">
                <a:pos x="T0" y="T1"/>
              </a:cxn>
              <a:cxn ang="0">
                <a:pos x="T2" y="T3"/>
              </a:cxn>
              <a:cxn ang="0">
                <a:pos x="T4" y="T5"/>
              </a:cxn>
              <a:cxn ang="0">
                <a:pos x="T6" y="T7"/>
              </a:cxn>
            </a:cxnLst>
            <a:rect l="0" t="0" r="r" b="b"/>
            <a:pathLst>
              <a:path w="644" h="316">
                <a:moveTo>
                  <a:pt x="0" y="0"/>
                </a:moveTo>
                <a:lnTo>
                  <a:pt x="0" y="316"/>
                </a:lnTo>
                <a:lnTo>
                  <a:pt x="644" y="316"/>
                </a:lnTo>
                <a:lnTo>
                  <a:pt x="0" y="0"/>
                </a:lnTo>
                <a:close/>
              </a:path>
            </a:pathLst>
          </a:custGeom>
          <a:solidFill>
            <a:srgbClr val="E09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279" name="Freeform 8"/>
          <p:cNvSpPr>
            <a:spLocks/>
          </p:cNvSpPr>
          <p:nvPr/>
        </p:nvSpPr>
        <p:spPr bwMode="auto">
          <a:xfrm>
            <a:off x="520694" y="5028597"/>
            <a:ext cx="1312745" cy="1049875"/>
          </a:xfrm>
          <a:custGeom>
            <a:avLst/>
            <a:gdLst>
              <a:gd name="T0" fmla="*/ 0 w 644"/>
              <a:gd name="T1" fmla="*/ 0 h 408"/>
              <a:gd name="T2" fmla="*/ 0 w 644"/>
              <a:gd name="T3" fmla="*/ 90 h 408"/>
              <a:gd name="T4" fmla="*/ 0 w 644"/>
              <a:gd name="T5" fmla="*/ 408 h 408"/>
              <a:gd name="T6" fmla="*/ 644 w 644"/>
              <a:gd name="T7" fmla="*/ 90 h 408"/>
              <a:gd name="T8" fmla="*/ 644 w 644"/>
              <a:gd name="T9" fmla="*/ 0 h 408"/>
              <a:gd name="T10" fmla="*/ 0 w 644"/>
              <a:gd name="T11" fmla="*/ 0 h 408"/>
            </a:gdLst>
            <a:ahLst/>
            <a:cxnLst>
              <a:cxn ang="0">
                <a:pos x="T0" y="T1"/>
              </a:cxn>
              <a:cxn ang="0">
                <a:pos x="T2" y="T3"/>
              </a:cxn>
              <a:cxn ang="0">
                <a:pos x="T4" y="T5"/>
              </a:cxn>
              <a:cxn ang="0">
                <a:pos x="T6" y="T7"/>
              </a:cxn>
              <a:cxn ang="0">
                <a:pos x="T8" y="T9"/>
              </a:cxn>
              <a:cxn ang="0">
                <a:pos x="T10" y="T11"/>
              </a:cxn>
            </a:cxnLst>
            <a:rect l="0" t="0" r="r" b="b"/>
            <a:pathLst>
              <a:path w="644" h="408">
                <a:moveTo>
                  <a:pt x="0" y="0"/>
                </a:moveTo>
                <a:lnTo>
                  <a:pt x="0" y="90"/>
                </a:lnTo>
                <a:lnTo>
                  <a:pt x="0" y="408"/>
                </a:lnTo>
                <a:lnTo>
                  <a:pt x="644" y="90"/>
                </a:lnTo>
                <a:lnTo>
                  <a:pt x="644" y="0"/>
                </a:lnTo>
                <a:lnTo>
                  <a:pt x="0" y="0"/>
                </a:lnTo>
                <a:close/>
              </a:path>
            </a:pathLst>
          </a:custGeom>
          <a:solidFill>
            <a:srgbClr val="6E9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280" name="Freeform 9"/>
          <p:cNvSpPr>
            <a:spLocks/>
          </p:cNvSpPr>
          <p:nvPr/>
        </p:nvSpPr>
        <p:spPr bwMode="auto">
          <a:xfrm>
            <a:off x="1833439" y="4441903"/>
            <a:ext cx="658412" cy="818285"/>
          </a:xfrm>
          <a:custGeom>
            <a:avLst/>
            <a:gdLst>
              <a:gd name="T0" fmla="*/ 0 w 323"/>
              <a:gd name="T1" fmla="*/ 0 h 318"/>
              <a:gd name="T2" fmla="*/ 0 w 323"/>
              <a:gd name="T3" fmla="*/ 318 h 318"/>
              <a:gd name="T4" fmla="*/ 323 w 323"/>
              <a:gd name="T5" fmla="*/ 160 h 318"/>
              <a:gd name="T6" fmla="*/ 0 w 323"/>
              <a:gd name="T7" fmla="*/ 0 h 318"/>
            </a:gdLst>
            <a:ahLst/>
            <a:cxnLst>
              <a:cxn ang="0">
                <a:pos x="T0" y="T1"/>
              </a:cxn>
              <a:cxn ang="0">
                <a:pos x="T2" y="T3"/>
              </a:cxn>
              <a:cxn ang="0">
                <a:pos x="T4" y="T5"/>
              </a:cxn>
              <a:cxn ang="0">
                <a:pos x="T6" y="T7"/>
              </a:cxn>
            </a:cxnLst>
            <a:rect l="0" t="0" r="r" b="b"/>
            <a:pathLst>
              <a:path w="323" h="318">
                <a:moveTo>
                  <a:pt x="0" y="0"/>
                </a:moveTo>
                <a:lnTo>
                  <a:pt x="0" y="318"/>
                </a:lnTo>
                <a:lnTo>
                  <a:pt x="323" y="160"/>
                </a:lnTo>
                <a:lnTo>
                  <a:pt x="0" y="0"/>
                </a:lnTo>
                <a:close/>
              </a:path>
            </a:pathLst>
          </a:cu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281" name="Rectangle 10"/>
          <p:cNvSpPr>
            <a:spLocks noChangeArrowheads="1"/>
          </p:cNvSpPr>
          <p:nvPr/>
        </p:nvSpPr>
        <p:spPr bwMode="auto">
          <a:xfrm>
            <a:off x="202699" y="3036923"/>
            <a:ext cx="778049"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Price ($)</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286" name="Rectangle 15"/>
          <p:cNvSpPr>
            <a:spLocks noChangeArrowheads="1"/>
          </p:cNvSpPr>
          <p:nvPr/>
        </p:nvSpPr>
        <p:spPr bwMode="auto">
          <a:xfrm>
            <a:off x="1071884" y="6253870"/>
            <a:ext cx="2426773"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Elvis records</a:t>
            </a:r>
            <a:r>
              <a:rPr kumimoji="0" lang="en-US" sz="1200" b="1" i="0" u="none" strike="noStrike" cap="none" normalizeH="0" dirty="0">
                <a:ln>
                  <a:noFill/>
                </a:ln>
                <a:solidFill>
                  <a:srgbClr val="000000"/>
                </a:solidFill>
                <a:effectLst/>
                <a:latin typeface="Univers LT Std 47 Cn Lt" charset="0"/>
                <a:cs typeface="Arial" pitchFamily="34" charset="0"/>
              </a:rPr>
              <a:t> (thousands)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300" name="Rectangle 28"/>
          <p:cNvSpPr>
            <a:spLocks noChangeArrowheads="1"/>
          </p:cNvSpPr>
          <p:nvPr/>
        </p:nvSpPr>
        <p:spPr bwMode="auto">
          <a:xfrm>
            <a:off x="3947285" y="3767719"/>
            <a:ext cx="306692"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MC</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302" name="Rectangle 30"/>
          <p:cNvSpPr>
            <a:spLocks noChangeArrowheads="1"/>
          </p:cNvSpPr>
          <p:nvPr/>
        </p:nvSpPr>
        <p:spPr bwMode="auto">
          <a:xfrm>
            <a:off x="2546887" y="5841736"/>
            <a:ext cx="306692"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MR</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048" name="Rectangle 32"/>
          <p:cNvSpPr>
            <a:spLocks noChangeArrowheads="1"/>
          </p:cNvSpPr>
          <p:nvPr/>
        </p:nvSpPr>
        <p:spPr bwMode="auto">
          <a:xfrm>
            <a:off x="3947285" y="4071359"/>
            <a:ext cx="390837"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ATC</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050" name="Rectangle 34"/>
          <p:cNvSpPr>
            <a:spLocks noChangeArrowheads="1"/>
          </p:cNvSpPr>
          <p:nvPr/>
        </p:nvSpPr>
        <p:spPr bwMode="auto">
          <a:xfrm>
            <a:off x="3961554" y="5666757"/>
            <a:ext cx="142026"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D</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416" name="Rectangle 175"/>
          <p:cNvSpPr>
            <a:spLocks noChangeArrowheads="1"/>
          </p:cNvSpPr>
          <p:nvPr/>
        </p:nvSpPr>
        <p:spPr bwMode="auto">
          <a:xfrm>
            <a:off x="329574" y="4920522"/>
            <a:ext cx="109093"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Univers LT Std 57 Cn" charset="0"/>
                <a:cs typeface="Arial" pitchFamily="34" charset="0"/>
              </a:rPr>
              <a:t>3</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421" name="Rectangle 180"/>
          <p:cNvSpPr>
            <a:spLocks noChangeArrowheads="1"/>
          </p:cNvSpPr>
          <p:nvPr/>
        </p:nvSpPr>
        <p:spPr bwMode="auto">
          <a:xfrm>
            <a:off x="404504" y="6104205"/>
            <a:ext cx="109093"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Univers LT Std 57 Cn" charset="0"/>
                <a:cs typeface="Arial" pitchFamily="34" charset="0"/>
              </a:rPr>
              <a:t>0</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424" name="Line 183"/>
          <p:cNvSpPr>
            <a:spLocks noChangeShapeType="1"/>
          </p:cNvSpPr>
          <p:nvPr/>
        </p:nvSpPr>
        <p:spPr bwMode="auto">
          <a:xfrm>
            <a:off x="520694" y="3628765"/>
            <a:ext cx="3375631" cy="2099750"/>
          </a:xfrm>
          <a:prstGeom prst="line">
            <a:avLst/>
          </a:prstGeom>
          <a:noFill/>
          <a:ln w="38100">
            <a:solidFill>
              <a:srgbClr val="D4712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35" name="Line 194"/>
          <p:cNvSpPr>
            <a:spLocks noChangeShapeType="1"/>
          </p:cNvSpPr>
          <p:nvPr/>
        </p:nvSpPr>
        <p:spPr bwMode="auto">
          <a:xfrm flipH="1">
            <a:off x="1572520" y="5028597"/>
            <a:ext cx="101921"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36" name="Line 195"/>
          <p:cNvSpPr>
            <a:spLocks noChangeShapeType="1"/>
          </p:cNvSpPr>
          <p:nvPr/>
        </p:nvSpPr>
        <p:spPr bwMode="auto">
          <a:xfrm flipH="1">
            <a:off x="1413524" y="5028597"/>
            <a:ext cx="99883"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37" name="Line 196"/>
          <p:cNvSpPr>
            <a:spLocks noChangeShapeType="1"/>
          </p:cNvSpPr>
          <p:nvPr/>
        </p:nvSpPr>
        <p:spPr bwMode="auto">
          <a:xfrm flipH="1">
            <a:off x="1252488" y="5028597"/>
            <a:ext cx="99883"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38" name="Line 197"/>
          <p:cNvSpPr>
            <a:spLocks noChangeShapeType="1"/>
          </p:cNvSpPr>
          <p:nvPr/>
        </p:nvSpPr>
        <p:spPr bwMode="auto">
          <a:xfrm flipH="1">
            <a:off x="1091452" y="5028597"/>
            <a:ext cx="99883"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39" name="Line 198"/>
          <p:cNvSpPr>
            <a:spLocks noChangeShapeType="1"/>
          </p:cNvSpPr>
          <p:nvPr/>
        </p:nvSpPr>
        <p:spPr bwMode="auto">
          <a:xfrm flipH="1">
            <a:off x="930417" y="5028597"/>
            <a:ext cx="101921"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40" name="Line 199"/>
          <p:cNvSpPr>
            <a:spLocks noChangeShapeType="1"/>
          </p:cNvSpPr>
          <p:nvPr/>
        </p:nvSpPr>
        <p:spPr bwMode="auto">
          <a:xfrm flipH="1">
            <a:off x="771420" y="5028597"/>
            <a:ext cx="99883"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41" name="Line 200"/>
          <p:cNvSpPr>
            <a:spLocks noChangeShapeType="1"/>
          </p:cNvSpPr>
          <p:nvPr/>
        </p:nvSpPr>
        <p:spPr bwMode="auto">
          <a:xfrm flipH="1">
            <a:off x="610384" y="5028597"/>
            <a:ext cx="99883"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42" name="Line 201"/>
          <p:cNvSpPr>
            <a:spLocks noChangeShapeType="1"/>
          </p:cNvSpPr>
          <p:nvPr/>
        </p:nvSpPr>
        <p:spPr bwMode="auto">
          <a:xfrm flipH="1">
            <a:off x="520694" y="5028597"/>
            <a:ext cx="28538"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3" name="Line 213"/>
          <p:cNvSpPr>
            <a:spLocks noChangeShapeType="1"/>
          </p:cNvSpPr>
          <p:nvPr/>
        </p:nvSpPr>
        <p:spPr bwMode="auto">
          <a:xfrm flipV="1">
            <a:off x="520694" y="3278806"/>
            <a:ext cx="0" cy="2799666"/>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4" name="Line 214"/>
          <p:cNvSpPr>
            <a:spLocks noChangeShapeType="1"/>
          </p:cNvSpPr>
          <p:nvPr/>
        </p:nvSpPr>
        <p:spPr bwMode="auto">
          <a:xfrm>
            <a:off x="520694" y="6078473"/>
            <a:ext cx="3652857"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5" name="Line 215"/>
          <p:cNvSpPr>
            <a:spLocks noChangeShapeType="1"/>
          </p:cNvSpPr>
          <p:nvPr/>
        </p:nvSpPr>
        <p:spPr bwMode="auto">
          <a:xfrm flipV="1">
            <a:off x="520694" y="3978723"/>
            <a:ext cx="3375631" cy="2099750"/>
          </a:xfrm>
          <a:prstGeom prst="line">
            <a:avLst/>
          </a:prstGeom>
          <a:noFill/>
          <a:ln w="38100">
            <a:solidFill>
              <a:srgbClr val="1D819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6" name="Line 216"/>
          <p:cNvSpPr>
            <a:spLocks noChangeShapeType="1"/>
          </p:cNvSpPr>
          <p:nvPr/>
        </p:nvSpPr>
        <p:spPr bwMode="auto">
          <a:xfrm>
            <a:off x="520694" y="3628765"/>
            <a:ext cx="1971157" cy="2449709"/>
          </a:xfrm>
          <a:prstGeom prst="line">
            <a:avLst/>
          </a:prstGeom>
          <a:noFill/>
          <a:ln w="38100">
            <a:solidFill>
              <a:srgbClr val="BFCF9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7" name="Freeform 217"/>
          <p:cNvSpPr>
            <a:spLocks/>
          </p:cNvSpPr>
          <p:nvPr/>
        </p:nvSpPr>
        <p:spPr bwMode="auto">
          <a:xfrm>
            <a:off x="659306" y="4153702"/>
            <a:ext cx="3237018" cy="926360"/>
          </a:xfrm>
          <a:custGeom>
            <a:avLst/>
            <a:gdLst>
              <a:gd name="T0" fmla="*/ 0 w 1588"/>
              <a:gd name="T1" fmla="*/ 0 h 360"/>
              <a:gd name="T2" fmla="*/ 0 w 1588"/>
              <a:gd name="T3" fmla="*/ 0 h 360"/>
              <a:gd name="T4" fmla="*/ 45 w 1588"/>
              <a:gd name="T5" fmla="*/ 28 h 360"/>
              <a:gd name="T6" fmla="*/ 106 w 1588"/>
              <a:gd name="T7" fmla="*/ 70 h 360"/>
              <a:gd name="T8" fmla="*/ 180 w 1588"/>
              <a:gd name="T9" fmla="*/ 118 h 360"/>
              <a:gd name="T10" fmla="*/ 259 w 1588"/>
              <a:gd name="T11" fmla="*/ 172 h 360"/>
              <a:gd name="T12" fmla="*/ 343 w 1588"/>
              <a:gd name="T13" fmla="*/ 226 h 360"/>
              <a:gd name="T14" fmla="*/ 426 w 1588"/>
              <a:gd name="T15" fmla="*/ 274 h 360"/>
              <a:gd name="T16" fmla="*/ 468 w 1588"/>
              <a:gd name="T17" fmla="*/ 294 h 360"/>
              <a:gd name="T18" fmla="*/ 505 w 1588"/>
              <a:gd name="T19" fmla="*/ 312 h 360"/>
              <a:gd name="T20" fmla="*/ 542 w 1588"/>
              <a:gd name="T21" fmla="*/ 328 h 360"/>
              <a:gd name="T22" fmla="*/ 576 w 1588"/>
              <a:gd name="T23" fmla="*/ 340 h 360"/>
              <a:gd name="T24" fmla="*/ 576 w 1588"/>
              <a:gd name="T25" fmla="*/ 340 h 360"/>
              <a:gd name="T26" fmla="*/ 608 w 1588"/>
              <a:gd name="T27" fmla="*/ 348 h 360"/>
              <a:gd name="T28" fmla="*/ 638 w 1588"/>
              <a:gd name="T29" fmla="*/ 354 h 360"/>
              <a:gd name="T30" fmla="*/ 668 w 1588"/>
              <a:gd name="T31" fmla="*/ 358 h 360"/>
              <a:gd name="T32" fmla="*/ 697 w 1588"/>
              <a:gd name="T33" fmla="*/ 360 h 360"/>
              <a:gd name="T34" fmla="*/ 727 w 1588"/>
              <a:gd name="T35" fmla="*/ 360 h 360"/>
              <a:gd name="T36" fmla="*/ 754 w 1588"/>
              <a:gd name="T37" fmla="*/ 358 h 360"/>
              <a:gd name="T38" fmla="*/ 781 w 1588"/>
              <a:gd name="T39" fmla="*/ 356 h 360"/>
              <a:gd name="T40" fmla="*/ 808 w 1588"/>
              <a:gd name="T41" fmla="*/ 352 h 360"/>
              <a:gd name="T42" fmla="*/ 862 w 1588"/>
              <a:gd name="T43" fmla="*/ 342 h 360"/>
              <a:gd name="T44" fmla="*/ 916 w 1588"/>
              <a:gd name="T45" fmla="*/ 326 h 360"/>
              <a:gd name="T46" fmla="*/ 1037 w 1588"/>
              <a:gd name="T47" fmla="*/ 292 h 360"/>
              <a:gd name="T48" fmla="*/ 1037 w 1588"/>
              <a:gd name="T49" fmla="*/ 292 h 360"/>
              <a:gd name="T50" fmla="*/ 1101 w 1588"/>
              <a:gd name="T51" fmla="*/ 270 h 360"/>
              <a:gd name="T52" fmla="*/ 1167 w 1588"/>
              <a:gd name="T53" fmla="*/ 244 h 360"/>
              <a:gd name="T54" fmla="*/ 1236 w 1588"/>
              <a:gd name="T55" fmla="*/ 212 h 360"/>
              <a:gd name="T56" fmla="*/ 1305 w 1588"/>
              <a:gd name="T57" fmla="*/ 178 h 360"/>
              <a:gd name="T58" fmla="*/ 1448 w 1588"/>
              <a:gd name="T59" fmla="*/ 108 h 360"/>
              <a:gd name="T60" fmla="*/ 1519 w 1588"/>
              <a:gd name="T61" fmla="*/ 72 h 360"/>
              <a:gd name="T62" fmla="*/ 1588 w 1588"/>
              <a:gd name="T63" fmla="*/ 4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88" h="360">
                <a:moveTo>
                  <a:pt x="0" y="0"/>
                </a:moveTo>
                <a:lnTo>
                  <a:pt x="0" y="0"/>
                </a:lnTo>
                <a:lnTo>
                  <a:pt x="45" y="28"/>
                </a:lnTo>
                <a:lnTo>
                  <a:pt x="106" y="70"/>
                </a:lnTo>
                <a:lnTo>
                  <a:pt x="180" y="118"/>
                </a:lnTo>
                <a:lnTo>
                  <a:pt x="259" y="172"/>
                </a:lnTo>
                <a:lnTo>
                  <a:pt x="343" y="226"/>
                </a:lnTo>
                <a:lnTo>
                  <a:pt x="426" y="274"/>
                </a:lnTo>
                <a:lnTo>
                  <a:pt x="468" y="294"/>
                </a:lnTo>
                <a:lnTo>
                  <a:pt x="505" y="312"/>
                </a:lnTo>
                <a:lnTo>
                  <a:pt x="542" y="328"/>
                </a:lnTo>
                <a:lnTo>
                  <a:pt x="576" y="340"/>
                </a:lnTo>
                <a:lnTo>
                  <a:pt x="576" y="340"/>
                </a:lnTo>
                <a:lnTo>
                  <a:pt x="608" y="348"/>
                </a:lnTo>
                <a:lnTo>
                  <a:pt x="638" y="354"/>
                </a:lnTo>
                <a:lnTo>
                  <a:pt x="668" y="358"/>
                </a:lnTo>
                <a:lnTo>
                  <a:pt x="697" y="360"/>
                </a:lnTo>
                <a:lnTo>
                  <a:pt x="727" y="360"/>
                </a:lnTo>
                <a:lnTo>
                  <a:pt x="754" y="358"/>
                </a:lnTo>
                <a:lnTo>
                  <a:pt x="781" y="356"/>
                </a:lnTo>
                <a:lnTo>
                  <a:pt x="808" y="352"/>
                </a:lnTo>
                <a:lnTo>
                  <a:pt x="862" y="342"/>
                </a:lnTo>
                <a:lnTo>
                  <a:pt x="916" y="326"/>
                </a:lnTo>
                <a:lnTo>
                  <a:pt x="1037" y="292"/>
                </a:lnTo>
                <a:lnTo>
                  <a:pt x="1037" y="292"/>
                </a:lnTo>
                <a:lnTo>
                  <a:pt x="1101" y="270"/>
                </a:lnTo>
                <a:lnTo>
                  <a:pt x="1167" y="244"/>
                </a:lnTo>
                <a:lnTo>
                  <a:pt x="1236" y="212"/>
                </a:lnTo>
                <a:lnTo>
                  <a:pt x="1305" y="178"/>
                </a:lnTo>
                <a:lnTo>
                  <a:pt x="1448" y="108"/>
                </a:lnTo>
                <a:lnTo>
                  <a:pt x="1519" y="72"/>
                </a:lnTo>
                <a:lnTo>
                  <a:pt x="1588" y="40"/>
                </a:lnTo>
              </a:path>
            </a:pathLst>
          </a:custGeom>
          <a:noFill/>
          <a:ln w="38100">
            <a:solidFill>
              <a:srgbClr val="774C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24" name="Group 23"/>
          <p:cNvGrpSpPr/>
          <p:nvPr/>
        </p:nvGrpSpPr>
        <p:grpSpPr>
          <a:xfrm>
            <a:off x="1760056" y="5219016"/>
            <a:ext cx="218183" cy="1184519"/>
            <a:chOff x="3183192" y="5369492"/>
            <a:chExt cx="203005" cy="1043020"/>
          </a:xfrm>
        </p:grpSpPr>
        <p:sp>
          <p:nvSpPr>
            <p:cNvPr id="2422" name="Rectangle 181"/>
            <p:cNvSpPr>
              <a:spLocks noChangeArrowheads="1"/>
            </p:cNvSpPr>
            <p:nvPr/>
          </p:nvSpPr>
          <p:spPr bwMode="auto">
            <a:xfrm>
              <a:off x="3183192" y="6148939"/>
              <a:ext cx="203005" cy="26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Univers LT Std 57 Cn" charset="0"/>
                  <a:cs typeface="Arial" pitchFamily="34" charset="0"/>
                </a:rPr>
                <a:t>47</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grpSp>
          <p:nvGrpSpPr>
            <p:cNvPr id="23" name="Group 22"/>
            <p:cNvGrpSpPr/>
            <p:nvPr/>
          </p:nvGrpSpPr>
          <p:grpSpPr>
            <a:xfrm>
              <a:off x="3215435" y="5369492"/>
              <a:ext cx="73969" cy="711472"/>
              <a:chOff x="3215435" y="5369492"/>
              <a:chExt cx="73969" cy="711472"/>
            </a:xfrm>
          </p:grpSpPr>
          <p:sp>
            <p:nvSpPr>
              <p:cNvPr id="8" name="Line 208"/>
              <p:cNvSpPr>
                <a:spLocks noChangeShapeType="1"/>
              </p:cNvSpPr>
              <p:nvPr/>
            </p:nvSpPr>
            <p:spPr bwMode="auto">
              <a:xfrm>
                <a:off x="3251470" y="5410277"/>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9" name="Line 209"/>
              <p:cNvSpPr>
                <a:spLocks noChangeShapeType="1"/>
              </p:cNvSpPr>
              <p:nvPr/>
            </p:nvSpPr>
            <p:spPr bwMode="auto">
              <a:xfrm>
                <a:off x="3251470" y="5555291"/>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0" name="Line 210"/>
              <p:cNvSpPr>
                <a:spLocks noChangeShapeType="1"/>
              </p:cNvSpPr>
              <p:nvPr/>
            </p:nvSpPr>
            <p:spPr bwMode="auto">
              <a:xfrm>
                <a:off x="3251470" y="5700304"/>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1" name="Line 211"/>
              <p:cNvSpPr>
                <a:spLocks noChangeShapeType="1"/>
              </p:cNvSpPr>
              <p:nvPr/>
            </p:nvSpPr>
            <p:spPr bwMode="auto">
              <a:xfrm>
                <a:off x="3251470" y="5845317"/>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2" name="Line 212"/>
              <p:cNvSpPr>
                <a:spLocks noChangeShapeType="1"/>
              </p:cNvSpPr>
              <p:nvPr/>
            </p:nvSpPr>
            <p:spPr bwMode="auto">
              <a:xfrm>
                <a:off x="3251470" y="5990331"/>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9" name="Freeform 219"/>
              <p:cNvSpPr>
                <a:spLocks/>
              </p:cNvSpPr>
              <p:nvPr/>
            </p:nvSpPr>
            <p:spPr bwMode="auto">
              <a:xfrm>
                <a:off x="3215435" y="5369492"/>
                <a:ext cx="73969" cy="72507"/>
              </a:xfrm>
              <a:custGeom>
                <a:avLst/>
                <a:gdLst>
                  <a:gd name="T0" fmla="*/ 39 w 39"/>
                  <a:gd name="T1" fmla="*/ 16 h 32"/>
                  <a:gd name="T2" fmla="*/ 39 w 39"/>
                  <a:gd name="T3" fmla="*/ 16 h 32"/>
                  <a:gd name="T4" fmla="*/ 37 w 39"/>
                  <a:gd name="T5" fmla="*/ 22 h 32"/>
                  <a:gd name="T6" fmla="*/ 32 w 39"/>
                  <a:gd name="T7" fmla="*/ 28 h 32"/>
                  <a:gd name="T8" fmla="*/ 27 w 39"/>
                  <a:gd name="T9" fmla="*/ 30 h 32"/>
                  <a:gd name="T10" fmla="*/ 19 w 39"/>
                  <a:gd name="T11" fmla="*/ 32 h 32"/>
                  <a:gd name="T12" fmla="*/ 19 w 39"/>
                  <a:gd name="T13" fmla="*/ 32 h 32"/>
                  <a:gd name="T14" fmla="*/ 12 w 39"/>
                  <a:gd name="T15" fmla="*/ 30 h 32"/>
                  <a:gd name="T16" fmla="*/ 5 w 39"/>
                  <a:gd name="T17" fmla="*/ 28 h 32"/>
                  <a:gd name="T18" fmla="*/ 0 w 39"/>
                  <a:gd name="T19" fmla="*/ 22 h 32"/>
                  <a:gd name="T20" fmla="*/ 0 w 39"/>
                  <a:gd name="T21" fmla="*/ 16 h 32"/>
                  <a:gd name="T22" fmla="*/ 0 w 39"/>
                  <a:gd name="T23" fmla="*/ 16 h 32"/>
                  <a:gd name="T24" fmla="*/ 0 w 39"/>
                  <a:gd name="T25" fmla="*/ 10 h 32"/>
                  <a:gd name="T26" fmla="*/ 5 w 39"/>
                  <a:gd name="T27" fmla="*/ 4 h 32"/>
                  <a:gd name="T28" fmla="*/ 12 w 39"/>
                  <a:gd name="T29" fmla="*/ 2 h 32"/>
                  <a:gd name="T30" fmla="*/ 19 w 39"/>
                  <a:gd name="T31" fmla="*/ 0 h 32"/>
                  <a:gd name="T32" fmla="*/ 19 w 39"/>
                  <a:gd name="T33" fmla="*/ 0 h 32"/>
                  <a:gd name="T34" fmla="*/ 27 w 39"/>
                  <a:gd name="T35" fmla="*/ 2 h 32"/>
                  <a:gd name="T36" fmla="*/ 32 w 39"/>
                  <a:gd name="T37" fmla="*/ 4 h 32"/>
                  <a:gd name="T38" fmla="*/ 37 w 39"/>
                  <a:gd name="T39" fmla="*/ 10 h 32"/>
                  <a:gd name="T40" fmla="*/ 39 w 39"/>
                  <a:gd name="T41" fmla="*/ 16 h 32"/>
                  <a:gd name="T42" fmla="*/ 39 w 39"/>
                  <a:gd name="T4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2">
                    <a:moveTo>
                      <a:pt x="39" y="16"/>
                    </a:moveTo>
                    <a:lnTo>
                      <a:pt x="39" y="16"/>
                    </a:lnTo>
                    <a:lnTo>
                      <a:pt x="37" y="22"/>
                    </a:lnTo>
                    <a:lnTo>
                      <a:pt x="32" y="28"/>
                    </a:lnTo>
                    <a:lnTo>
                      <a:pt x="27" y="30"/>
                    </a:lnTo>
                    <a:lnTo>
                      <a:pt x="19" y="32"/>
                    </a:lnTo>
                    <a:lnTo>
                      <a:pt x="19" y="32"/>
                    </a:lnTo>
                    <a:lnTo>
                      <a:pt x="12" y="30"/>
                    </a:lnTo>
                    <a:lnTo>
                      <a:pt x="5" y="28"/>
                    </a:lnTo>
                    <a:lnTo>
                      <a:pt x="0" y="22"/>
                    </a:lnTo>
                    <a:lnTo>
                      <a:pt x="0" y="16"/>
                    </a:lnTo>
                    <a:lnTo>
                      <a:pt x="0" y="16"/>
                    </a:lnTo>
                    <a:lnTo>
                      <a:pt x="0" y="10"/>
                    </a:lnTo>
                    <a:lnTo>
                      <a:pt x="5" y="4"/>
                    </a:lnTo>
                    <a:lnTo>
                      <a:pt x="12" y="2"/>
                    </a:lnTo>
                    <a:lnTo>
                      <a:pt x="19" y="0"/>
                    </a:lnTo>
                    <a:lnTo>
                      <a:pt x="19" y="0"/>
                    </a:lnTo>
                    <a:lnTo>
                      <a:pt x="27" y="2"/>
                    </a:lnTo>
                    <a:lnTo>
                      <a:pt x="32" y="4"/>
                    </a:lnTo>
                    <a:lnTo>
                      <a:pt x="37" y="10"/>
                    </a:lnTo>
                    <a:lnTo>
                      <a:pt x="39" y="16"/>
                    </a:lnTo>
                    <a:lnTo>
                      <a:pt x="39"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grpSp>
      <p:sp>
        <p:nvSpPr>
          <p:cNvPr id="2434" name="Line 193"/>
          <p:cNvSpPr>
            <a:spLocks noChangeShapeType="1"/>
          </p:cNvSpPr>
          <p:nvPr/>
        </p:nvSpPr>
        <p:spPr bwMode="auto">
          <a:xfrm flipH="1">
            <a:off x="1733556" y="5028597"/>
            <a:ext cx="99883"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8" name="Freeform 218"/>
          <p:cNvSpPr>
            <a:spLocks/>
          </p:cNvSpPr>
          <p:nvPr/>
        </p:nvSpPr>
        <p:spPr bwMode="auto">
          <a:xfrm>
            <a:off x="1794710" y="4982279"/>
            <a:ext cx="79499" cy="82343"/>
          </a:xfrm>
          <a:custGeom>
            <a:avLst/>
            <a:gdLst>
              <a:gd name="T0" fmla="*/ 39 w 39"/>
              <a:gd name="T1" fmla="*/ 16 h 32"/>
              <a:gd name="T2" fmla="*/ 39 w 39"/>
              <a:gd name="T3" fmla="*/ 16 h 32"/>
              <a:gd name="T4" fmla="*/ 37 w 39"/>
              <a:gd name="T5" fmla="*/ 24 h 32"/>
              <a:gd name="T6" fmla="*/ 32 w 39"/>
              <a:gd name="T7" fmla="*/ 28 h 32"/>
              <a:gd name="T8" fmla="*/ 27 w 39"/>
              <a:gd name="T9" fmla="*/ 32 h 32"/>
              <a:gd name="T10" fmla="*/ 19 w 39"/>
              <a:gd name="T11" fmla="*/ 32 h 32"/>
              <a:gd name="T12" fmla="*/ 19 w 39"/>
              <a:gd name="T13" fmla="*/ 32 h 32"/>
              <a:gd name="T14" fmla="*/ 12 w 39"/>
              <a:gd name="T15" fmla="*/ 32 h 32"/>
              <a:gd name="T16" fmla="*/ 5 w 39"/>
              <a:gd name="T17" fmla="*/ 28 h 32"/>
              <a:gd name="T18" fmla="*/ 0 w 39"/>
              <a:gd name="T19" fmla="*/ 24 h 32"/>
              <a:gd name="T20" fmla="*/ 0 w 39"/>
              <a:gd name="T21" fmla="*/ 16 h 32"/>
              <a:gd name="T22" fmla="*/ 0 w 39"/>
              <a:gd name="T23" fmla="*/ 16 h 32"/>
              <a:gd name="T24" fmla="*/ 0 w 39"/>
              <a:gd name="T25" fmla="*/ 10 h 32"/>
              <a:gd name="T26" fmla="*/ 5 w 39"/>
              <a:gd name="T27" fmla="*/ 6 h 32"/>
              <a:gd name="T28" fmla="*/ 12 w 39"/>
              <a:gd name="T29" fmla="*/ 2 h 32"/>
              <a:gd name="T30" fmla="*/ 19 w 39"/>
              <a:gd name="T31" fmla="*/ 0 h 32"/>
              <a:gd name="T32" fmla="*/ 19 w 39"/>
              <a:gd name="T33" fmla="*/ 0 h 32"/>
              <a:gd name="T34" fmla="*/ 27 w 39"/>
              <a:gd name="T35" fmla="*/ 2 h 32"/>
              <a:gd name="T36" fmla="*/ 32 w 39"/>
              <a:gd name="T37" fmla="*/ 6 h 32"/>
              <a:gd name="T38" fmla="*/ 37 w 39"/>
              <a:gd name="T39" fmla="*/ 10 h 32"/>
              <a:gd name="T40" fmla="*/ 39 w 39"/>
              <a:gd name="T41" fmla="*/ 16 h 32"/>
              <a:gd name="T42" fmla="*/ 39 w 39"/>
              <a:gd name="T4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2">
                <a:moveTo>
                  <a:pt x="39" y="16"/>
                </a:moveTo>
                <a:lnTo>
                  <a:pt x="39" y="16"/>
                </a:lnTo>
                <a:lnTo>
                  <a:pt x="37" y="24"/>
                </a:lnTo>
                <a:lnTo>
                  <a:pt x="32" y="28"/>
                </a:lnTo>
                <a:lnTo>
                  <a:pt x="27" y="32"/>
                </a:lnTo>
                <a:lnTo>
                  <a:pt x="19" y="32"/>
                </a:lnTo>
                <a:lnTo>
                  <a:pt x="19" y="32"/>
                </a:lnTo>
                <a:lnTo>
                  <a:pt x="12" y="32"/>
                </a:lnTo>
                <a:lnTo>
                  <a:pt x="5" y="28"/>
                </a:lnTo>
                <a:lnTo>
                  <a:pt x="0" y="24"/>
                </a:lnTo>
                <a:lnTo>
                  <a:pt x="0" y="16"/>
                </a:lnTo>
                <a:lnTo>
                  <a:pt x="0" y="16"/>
                </a:lnTo>
                <a:lnTo>
                  <a:pt x="0" y="10"/>
                </a:lnTo>
                <a:lnTo>
                  <a:pt x="5" y="6"/>
                </a:lnTo>
                <a:lnTo>
                  <a:pt x="12" y="2"/>
                </a:lnTo>
                <a:lnTo>
                  <a:pt x="19" y="0"/>
                </a:lnTo>
                <a:lnTo>
                  <a:pt x="19" y="0"/>
                </a:lnTo>
                <a:lnTo>
                  <a:pt x="27" y="2"/>
                </a:lnTo>
                <a:lnTo>
                  <a:pt x="32" y="6"/>
                </a:lnTo>
                <a:lnTo>
                  <a:pt x="37" y="10"/>
                </a:lnTo>
                <a:lnTo>
                  <a:pt x="39" y="16"/>
                </a:lnTo>
                <a:lnTo>
                  <a:pt x="39"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1" name="Rectangle 221"/>
          <p:cNvSpPr>
            <a:spLocks noChangeArrowheads="1"/>
          </p:cNvSpPr>
          <p:nvPr/>
        </p:nvSpPr>
        <p:spPr bwMode="auto">
          <a:xfrm>
            <a:off x="1024255" y="3404065"/>
            <a:ext cx="240535" cy="247029"/>
          </a:xfrm>
          <a:prstGeom prst="rect">
            <a:avLst/>
          </a:prstGeom>
          <a:solidFill>
            <a:srgbClr val="FEE7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2" name="Rectangle 222"/>
          <p:cNvSpPr>
            <a:spLocks noChangeArrowheads="1"/>
          </p:cNvSpPr>
          <p:nvPr/>
        </p:nvSpPr>
        <p:spPr bwMode="auto">
          <a:xfrm>
            <a:off x="1374863" y="3069546"/>
            <a:ext cx="1745464"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Consumer surplus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234"/>
          <p:cNvSpPr>
            <a:spLocks noChangeArrowheads="1"/>
          </p:cNvSpPr>
          <p:nvPr/>
        </p:nvSpPr>
        <p:spPr bwMode="auto">
          <a:xfrm>
            <a:off x="1374863" y="3424651"/>
            <a:ext cx="2198298"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Profit/producer</a:t>
            </a:r>
            <a:r>
              <a:rPr kumimoji="0" lang="en-US" sz="1200" b="1" i="0" u="none" strike="noStrike" cap="none" normalizeH="0" dirty="0">
                <a:ln>
                  <a:noFill/>
                </a:ln>
                <a:solidFill>
                  <a:srgbClr val="000000"/>
                </a:solidFill>
                <a:effectLst/>
                <a:latin typeface="Univers LT Std 47 Cn Lt" charset="0"/>
                <a:cs typeface="Arial" pitchFamily="34" charset="0"/>
              </a:rPr>
              <a:t> surplus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244"/>
          <p:cNvSpPr>
            <a:spLocks noChangeArrowheads="1"/>
          </p:cNvSpPr>
          <p:nvPr/>
        </p:nvSpPr>
        <p:spPr bwMode="auto">
          <a:xfrm>
            <a:off x="1024255" y="3038666"/>
            <a:ext cx="240535" cy="247029"/>
          </a:xfrm>
          <a:prstGeom prst="rect">
            <a:avLst/>
          </a:prstGeom>
          <a:solidFill>
            <a:srgbClr val="E095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5" name="Rectangle 245"/>
          <p:cNvSpPr>
            <a:spLocks noChangeArrowheads="1"/>
          </p:cNvSpPr>
          <p:nvPr/>
        </p:nvSpPr>
        <p:spPr bwMode="auto">
          <a:xfrm>
            <a:off x="3347017" y="3015701"/>
            <a:ext cx="240535" cy="247029"/>
          </a:xfrm>
          <a:prstGeom prst="rect">
            <a:avLst/>
          </a:prstGeom>
          <a:solidFill>
            <a:srgbClr val="6E9D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46" name="Rectangle 246"/>
          <p:cNvSpPr>
            <a:spLocks noChangeArrowheads="1"/>
          </p:cNvSpPr>
          <p:nvPr/>
        </p:nvSpPr>
        <p:spPr bwMode="auto">
          <a:xfrm>
            <a:off x="3347017" y="3386245"/>
            <a:ext cx="240535" cy="247029"/>
          </a:xfrm>
          <a:prstGeom prst="rect">
            <a:avLst/>
          </a:prstGeom>
          <a:solidFill>
            <a:srgbClr val="93959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pic>
        <p:nvPicPr>
          <p:cNvPr id="2295" name="Picture 2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7756" y="3378333"/>
            <a:ext cx="287418" cy="293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Line 248"/>
          <p:cNvSpPr>
            <a:spLocks noChangeShapeType="1"/>
          </p:cNvSpPr>
          <p:nvPr/>
        </p:nvSpPr>
        <p:spPr bwMode="auto">
          <a:xfrm flipH="1">
            <a:off x="1164907" y="3651094"/>
            <a:ext cx="99883"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8" name="Freeform 249"/>
          <p:cNvSpPr>
            <a:spLocks/>
          </p:cNvSpPr>
          <p:nvPr/>
        </p:nvSpPr>
        <p:spPr bwMode="auto">
          <a:xfrm>
            <a:off x="1024255" y="3630508"/>
            <a:ext cx="79499" cy="20586"/>
          </a:xfrm>
          <a:custGeom>
            <a:avLst/>
            <a:gdLst>
              <a:gd name="T0" fmla="*/ 39 w 39"/>
              <a:gd name="T1" fmla="*/ 8 h 8"/>
              <a:gd name="T2" fmla="*/ 0 w 39"/>
              <a:gd name="T3" fmla="*/ 8 h 8"/>
              <a:gd name="T4" fmla="*/ 0 w 39"/>
              <a:gd name="T5" fmla="*/ 0 h 8"/>
            </a:gdLst>
            <a:ahLst/>
            <a:cxnLst>
              <a:cxn ang="0">
                <a:pos x="T0" y="T1"/>
              </a:cxn>
              <a:cxn ang="0">
                <a:pos x="T2" y="T3"/>
              </a:cxn>
              <a:cxn ang="0">
                <a:pos x="T4" y="T5"/>
              </a:cxn>
            </a:cxnLst>
            <a:rect l="0" t="0" r="r" b="b"/>
            <a:pathLst>
              <a:path w="39" h="8">
                <a:moveTo>
                  <a:pt x="39" y="8"/>
                </a:moveTo>
                <a:lnTo>
                  <a:pt x="0" y="8"/>
                </a:lnTo>
                <a:lnTo>
                  <a:pt x="0" y="0"/>
                </a:lnTo>
              </a:path>
            </a:pathLst>
          </a:custGeom>
          <a:noFill/>
          <a:ln w="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9" name="Line 250"/>
          <p:cNvSpPr>
            <a:spLocks noChangeShapeType="1"/>
          </p:cNvSpPr>
          <p:nvPr/>
        </p:nvSpPr>
        <p:spPr bwMode="auto">
          <a:xfrm flipV="1">
            <a:off x="1024255" y="3465822"/>
            <a:ext cx="0" cy="102929"/>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50" name="Line 251"/>
          <p:cNvSpPr>
            <a:spLocks noChangeShapeType="1"/>
          </p:cNvSpPr>
          <p:nvPr/>
        </p:nvSpPr>
        <p:spPr bwMode="auto">
          <a:xfrm>
            <a:off x="1024255" y="3404065"/>
            <a:ext cx="99883"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51" name="Freeform 252"/>
          <p:cNvSpPr>
            <a:spLocks/>
          </p:cNvSpPr>
          <p:nvPr/>
        </p:nvSpPr>
        <p:spPr bwMode="auto">
          <a:xfrm>
            <a:off x="1183252" y="3404065"/>
            <a:ext cx="81537" cy="20586"/>
          </a:xfrm>
          <a:custGeom>
            <a:avLst/>
            <a:gdLst>
              <a:gd name="T0" fmla="*/ 0 w 40"/>
              <a:gd name="T1" fmla="*/ 0 h 8"/>
              <a:gd name="T2" fmla="*/ 40 w 40"/>
              <a:gd name="T3" fmla="*/ 0 h 8"/>
              <a:gd name="T4" fmla="*/ 40 w 40"/>
              <a:gd name="T5" fmla="*/ 8 h 8"/>
            </a:gdLst>
            <a:ahLst/>
            <a:cxnLst>
              <a:cxn ang="0">
                <a:pos x="T0" y="T1"/>
              </a:cxn>
              <a:cxn ang="0">
                <a:pos x="T2" y="T3"/>
              </a:cxn>
              <a:cxn ang="0">
                <a:pos x="T4" y="T5"/>
              </a:cxn>
            </a:cxnLst>
            <a:rect l="0" t="0" r="r" b="b"/>
            <a:pathLst>
              <a:path w="40" h="8">
                <a:moveTo>
                  <a:pt x="0" y="0"/>
                </a:moveTo>
                <a:lnTo>
                  <a:pt x="40" y="0"/>
                </a:lnTo>
                <a:lnTo>
                  <a:pt x="40" y="8"/>
                </a:lnTo>
              </a:path>
            </a:pathLst>
          </a:custGeom>
          <a:noFill/>
          <a:ln w="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52" name="Line 253"/>
          <p:cNvSpPr>
            <a:spLocks noChangeShapeType="1"/>
          </p:cNvSpPr>
          <p:nvPr/>
        </p:nvSpPr>
        <p:spPr bwMode="auto">
          <a:xfrm>
            <a:off x="1264789" y="3486408"/>
            <a:ext cx="0" cy="102929"/>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53" name="Rectangle 254"/>
          <p:cNvSpPr>
            <a:spLocks noChangeArrowheads="1"/>
          </p:cNvSpPr>
          <p:nvPr/>
        </p:nvSpPr>
        <p:spPr bwMode="auto">
          <a:xfrm>
            <a:off x="3697626" y="3046580"/>
            <a:ext cx="1636374"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Producer surplus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60" name="Rectangle 261"/>
          <p:cNvSpPr>
            <a:spLocks noChangeArrowheads="1"/>
          </p:cNvSpPr>
          <p:nvPr/>
        </p:nvSpPr>
        <p:spPr bwMode="auto">
          <a:xfrm>
            <a:off x="3697626" y="3417124"/>
            <a:ext cx="1560215" cy="299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000000"/>
                </a:solidFill>
                <a:effectLst/>
                <a:latin typeface="Univers LT Std 47 Cn Lt" charset="0"/>
                <a:cs typeface="Arial" pitchFamily="34" charset="0"/>
              </a:rPr>
              <a:t>Deadweight loss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grpSp>
        <p:nvGrpSpPr>
          <p:cNvPr id="26" name="Group 25"/>
          <p:cNvGrpSpPr/>
          <p:nvPr/>
        </p:nvGrpSpPr>
        <p:grpSpPr>
          <a:xfrm>
            <a:off x="198787" y="4368765"/>
            <a:ext cx="1670360" cy="834810"/>
            <a:chOff x="1735241" y="4620811"/>
            <a:chExt cx="1554163" cy="735086"/>
          </a:xfrm>
        </p:grpSpPr>
        <p:sp>
          <p:nvSpPr>
            <p:cNvPr id="2418" name="Rectangle 177"/>
            <p:cNvSpPr>
              <a:spLocks noChangeArrowheads="1"/>
            </p:cNvSpPr>
            <p:nvPr/>
          </p:nvSpPr>
          <p:spPr bwMode="auto">
            <a:xfrm>
              <a:off x="1735241" y="4620811"/>
              <a:ext cx="356218" cy="263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000000"/>
                  </a:solidFill>
                  <a:effectLst/>
                  <a:latin typeface="Univers LT Std 57 Cn" charset="0"/>
                  <a:cs typeface="Arial" pitchFamily="34" charset="0"/>
                </a:rPr>
                <a:t>4.70</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425" name="Line 184"/>
            <p:cNvSpPr>
              <a:spLocks noChangeShapeType="1"/>
            </p:cNvSpPr>
            <p:nvPr/>
          </p:nvSpPr>
          <p:spPr bwMode="auto">
            <a:xfrm flipH="1">
              <a:off x="3158536" y="4685210"/>
              <a:ext cx="92935"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26" name="Line 185"/>
            <p:cNvSpPr>
              <a:spLocks noChangeShapeType="1"/>
            </p:cNvSpPr>
            <p:nvPr/>
          </p:nvSpPr>
          <p:spPr bwMode="auto">
            <a:xfrm flipH="1">
              <a:off x="3008702" y="4685210"/>
              <a:ext cx="94831"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27" name="Line 186"/>
            <p:cNvSpPr>
              <a:spLocks noChangeShapeType="1"/>
            </p:cNvSpPr>
            <p:nvPr/>
          </p:nvSpPr>
          <p:spPr bwMode="auto">
            <a:xfrm flipH="1">
              <a:off x="2860766" y="4685210"/>
              <a:ext cx="92935"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28" name="Line 187"/>
            <p:cNvSpPr>
              <a:spLocks noChangeShapeType="1"/>
            </p:cNvSpPr>
            <p:nvPr/>
          </p:nvSpPr>
          <p:spPr bwMode="auto">
            <a:xfrm flipH="1">
              <a:off x="2710933" y="4685210"/>
              <a:ext cx="92935"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29" name="Line 188"/>
            <p:cNvSpPr>
              <a:spLocks noChangeShapeType="1"/>
            </p:cNvSpPr>
            <p:nvPr/>
          </p:nvSpPr>
          <p:spPr bwMode="auto">
            <a:xfrm flipH="1">
              <a:off x="2561099" y="4685210"/>
              <a:ext cx="92935"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30" name="Line 189"/>
            <p:cNvSpPr>
              <a:spLocks noChangeShapeType="1"/>
            </p:cNvSpPr>
            <p:nvPr/>
          </p:nvSpPr>
          <p:spPr bwMode="auto">
            <a:xfrm flipH="1">
              <a:off x="2411266" y="4685210"/>
              <a:ext cx="94831"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31" name="Line 190"/>
            <p:cNvSpPr>
              <a:spLocks noChangeShapeType="1"/>
            </p:cNvSpPr>
            <p:nvPr/>
          </p:nvSpPr>
          <p:spPr bwMode="auto">
            <a:xfrm flipH="1">
              <a:off x="2263330" y="4685210"/>
              <a:ext cx="92935"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32" name="Line 191"/>
            <p:cNvSpPr>
              <a:spLocks noChangeShapeType="1"/>
            </p:cNvSpPr>
            <p:nvPr/>
          </p:nvSpPr>
          <p:spPr bwMode="auto">
            <a:xfrm flipH="1">
              <a:off x="2113496" y="4685210"/>
              <a:ext cx="92935" cy="0"/>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43" name="Line 202"/>
            <p:cNvSpPr>
              <a:spLocks noChangeShapeType="1"/>
            </p:cNvSpPr>
            <p:nvPr/>
          </p:nvSpPr>
          <p:spPr bwMode="auto">
            <a:xfrm>
              <a:off x="3251470" y="4685210"/>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44" name="Line 203"/>
            <p:cNvSpPr>
              <a:spLocks noChangeShapeType="1"/>
            </p:cNvSpPr>
            <p:nvPr/>
          </p:nvSpPr>
          <p:spPr bwMode="auto">
            <a:xfrm>
              <a:off x="3251470" y="4830224"/>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45" name="Line 204"/>
            <p:cNvSpPr>
              <a:spLocks noChangeShapeType="1"/>
            </p:cNvSpPr>
            <p:nvPr/>
          </p:nvSpPr>
          <p:spPr bwMode="auto">
            <a:xfrm>
              <a:off x="3251470" y="4975237"/>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6" name="Line 206"/>
            <p:cNvSpPr>
              <a:spLocks noChangeShapeType="1"/>
            </p:cNvSpPr>
            <p:nvPr/>
          </p:nvSpPr>
          <p:spPr bwMode="auto">
            <a:xfrm>
              <a:off x="3251470" y="5120250"/>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7" name="Line 207"/>
            <p:cNvSpPr>
              <a:spLocks noChangeShapeType="1"/>
            </p:cNvSpPr>
            <p:nvPr/>
          </p:nvSpPr>
          <p:spPr bwMode="auto">
            <a:xfrm>
              <a:off x="3251470" y="5265264"/>
              <a:ext cx="0" cy="90633"/>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0" name="Freeform 220"/>
            <p:cNvSpPr>
              <a:spLocks/>
            </p:cNvSpPr>
            <p:nvPr/>
          </p:nvSpPr>
          <p:spPr bwMode="auto">
            <a:xfrm>
              <a:off x="3215435" y="4648957"/>
              <a:ext cx="73969" cy="72507"/>
            </a:xfrm>
            <a:custGeom>
              <a:avLst/>
              <a:gdLst>
                <a:gd name="T0" fmla="*/ 39 w 39"/>
                <a:gd name="T1" fmla="*/ 16 h 32"/>
                <a:gd name="T2" fmla="*/ 39 w 39"/>
                <a:gd name="T3" fmla="*/ 16 h 32"/>
                <a:gd name="T4" fmla="*/ 37 w 39"/>
                <a:gd name="T5" fmla="*/ 24 h 32"/>
                <a:gd name="T6" fmla="*/ 32 w 39"/>
                <a:gd name="T7" fmla="*/ 28 h 32"/>
                <a:gd name="T8" fmla="*/ 27 w 39"/>
                <a:gd name="T9" fmla="*/ 32 h 32"/>
                <a:gd name="T10" fmla="*/ 19 w 39"/>
                <a:gd name="T11" fmla="*/ 32 h 32"/>
                <a:gd name="T12" fmla="*/ 19 w 39"/>
                <a:gd name="T13" fmla="*/ 32 h 32"/>
                <a:gd name="T14" fmla="*/ 12 w 39"/>
                <a:gd name="T15" fmla="*/ 32 h 32"/>
                <a:gd name="T16" fmla="*/ 5 w 39"/>
                <a:gd name="T17" fmla="*/ 28 h 32"/>
                <a:gd name="T18" fmla="*/ 0 w 39"/>
                <a:gd name="T19" fmla="*/ 24 h 32"/>
                <a:gd name="T20" fmla="*/ 0 w 39"/>
                <a:gd name="T21" fmla="*/ 16 h 32"/>
                <a:gd name="T22" fmla="*/ 0 w 39"/>
                <a:gd name="T23" fmla="*/ 16 h 32"/>
                <a:gd name="T24" fmla="*/ 0 w 39"/>
                <a:gd name="T25" fmla="*/ 10 h 32"/>
                <a:gd name="T26" fmla="*/ 5 w 39"/>
                <a:gd name="T27" fmla="*/ 6 h 32"/>
                <a:gd name="T28" fmla="*/ 12 w 39"/>
                <a:gd name="T29" fmla="*/ 2 h 32"/>
                <a:gd name="T30" fmla="*/ 19 w 39"/>
                <a:gd name="T31" fmla="*/ 0 h 32"/>
                <a:gd name="T32" fmla="*/ 19 w 39"/>
                <a:gd name="T33" fmla="*/ 0 h 32"/>
                <a:gd name="T34" fmla="*/ 27 w 39"/>
                <a:gd name="T35" fmla="*/ 2 h 32"/>
                <a:gd name="T36" fmla="*/ 32 w 39"/>
                <a:gd name="T37" fmla="*/ 6 h 32"/>
                <a:gd name="T38" fmla="*/ 37 w 39"/>
                <a:gd name="T39" fmla="*/ 10 h 32"/>
                <a:gd name="T40" fmla="*/ 39 w 39"/>
                <a:gd name="T41" fmla="*/ 16 h 32"/>
                <a:gd name="T42" fmla="*/ 39 w 39"/>
                <a:gd name="T4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2">
                  <a:moveTo>
                    <a:pt x="39" y="16"/>
                  </a:moveTo>
                  <a:lnTo>
                    <a:pt x="39" y="16"/>
                  </a:lnTo>
                  <a:lnTo>
                    <a:pt x="37" y="24"/>
                  </a:lnTo>
                  <a:lnTo>
                    <a:pt x="32" y="28"/>
                  </a:lnTo>
                  <a:lnTo>
                    <a:pt x="27" y="32"/>
                  </a:lnTo>
                  <a:lnTo>
                    <a:pt x="19" y="32"/>
                  </a:lnTo>
                  <a:lnTo>
                    <a:pt x="19" y="32"/>
                  </a:lnTo>
                  <a:lnTo>
                    <a:pt x="12" y="32"/>
                  </a:lnTo>
                  <a:lnTo>
                    <a:pt x="5" y="28"/>
                  </a:lnTo>
                  <a:lnTo>
                    <a:pt x="0" y="24"/>
                  </a:lnTo>
                  <a:lnTo>
                    <a:pt x="0" y="16"/>
                  </a:lnTo>
                  <a:lnTo>
                    <a:pt x="0" y="16"/>
                  </a:lnTo>
                  <a:lnTo>
                    <a:pt x="0" y="10"/>
                  </a:lnTo>
                  <a:lnTo>
                    <a:pt x="5" y="6"/>
                  </a:lnTo>
                  <a:lnTo>
                    <a:pt x="12" y="2"/>
                  </a:lnTo>
                  <a:lnTo>
                    <a:pt x="19" y="0"/>
                  </a:lnTo>
                  <a:lnTo>
                    <a:pt x="19" y="0"/>
                  </a:lnTo>
                  <a:lnTo>
                    <a:pt x="27" y="2"/>
                  </a:lnTo>
                  <a:lnTo>
                    <a:pt x="32" y="6"/>
                  </a:lnTo>
                  <a:lnTo>
                    <a:pt x="37" y="10"/>
                  </a:lnTo>
                  <a:lnTo>
                    <a:pt x="39" y="16"/>
                  </a:lnTo>
                  <a:lnTo>
                    <a:pt x="39"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44278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0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4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5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7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7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29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7" grpId="0" animBg="1"/>
      <p:bldP spid="2278" grpId="0" animBg="1"/>
      <p:bldP spid="2279" grpId="0" animBg="1"/>
      <p:bldP spid="2280" grpId="0" animBg="1"/>
      <p:bldP spid="2300" grpId="0"/>
      <p:bldP spid="2302" grpId="0"/>
      <p:bldP spid="2048" grpId="0"/>
      <p:bldP spid="2050" grpId="0"/>
      <p:bldP spid="2416" grpId="0"/>
      <p:bldP spid="2424" grpId="0" animBg="1"/>
      <p:bldP spid="2435" grpId="0" animBg="1"/>
      <p:bldP spid="2436" grpId="0" animBg="1"/>
      <p:bldP spid="2437" grpId="0" animBg="1"/>
      <p:bldP spid="2438" grpId="0" animBg="1"/>
      <p:bldP spid="2439" grpId="0" animBg="1"/>
      <p:bldP spid="2440" grpId="0" animBg="1"/>
      <p:bldP spid="2441" grpId="0" animBg="1"/>
      <p:bldP spid="2442" grpId="0" animBg="1"/>
      <p:bldP spid="15" grpId="0" animBg="1"/>
      <p:bldP spid="16" grpId="0" animBg="1"/>
      <p:bldP spid="17" grpId="0" animBg="1"/>
      <p:bldP spid="2434" grpId="0" animBg="1"/>
      <p:bldP spid="18" grpId="0" animBg="1"/>
      <p:bldP spid="21" grpId="0" animBg="1"/>
      <p:bldP spid="22" grpId="0"/>
      <p:bldP spid="34" grpId="0"/>
      <p:bldP spid="44" grpId="0" animBg="1"/>
      <p:bldP spid="45" grpId="0" animBg="1"/>
      <p:bldP spid="46" grpId="0" animBg="1"/>
      <p:bldP spid="47" grpId="0" animBg="1"/>
      <p:bldP spid="48" grpId="0" animBg="1"/>
      <p:bldP spid="49" grpId="0" animBg="1"/>
      <p:bldP spid="50" grpId="0" animBg="1"/>
      <p:bldP spid="51" grpId="0" animBg="1"/>
      <p:bldP spid="52" grpId="0" animBg="1"/>
      <p:bldP spid="53" grpId="0"/>
      <p:bldP spid="6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49"/>
          <p:cNvSpPr>
            <a:spLocks/>
          </p:cNvSpPr>
          <p:nvPr/>
        </p:nvSpPr>
        <p:spPr bwMode="auto">
          <a:xfrm>
            <a:off x="815654" y="3372064"/>
            <a:ext cx="3641831" cy="1625731"/>
          </a:xfrm>
          <a:custGeom>
            <a:avLst/>
            <a:gdLst>
              <a:gd name="T0" fmla="*/ 0 w 1737"/>
              <a:gd name="T1" fmla="*/ 0 h 686"/>
              <a:gd name="T2" fmla="*/ 0 w 1737"/>
              <a:gd name="T3" fmla="*/ 0 h 686"/>
              <a:gd name="T4" fmla="*/ 18 w 1737"/>
              <a:gd name="T5" fmla="*/ 80 h 686"/>
              <a:gd name="T6" fmla="*/ 36 w 1737"/>
              <a:gd name="T7" fmla="*/ 148 h 686"/>
              <a:gd name="T8" fmla="*/ 69 w 1737"/>
              <a:gd name="T9" fmla="*/ 248 h 686"/>
              <a:gd name="T10" fmla="*/ 69 w 1737"/>
              <a:gd name="T11" fmla="*/ 248 h 686"/>
              <a:gd name="T12" fmla="*/ 80 w 1737"/>
              <a:gd name="T13" fmla="*/ 282 h 686"/>
              <a:gd name="T14" fmla="*/ 93 w 1737"/>
              <a:gd name="T15" fmla="*/ 312 h 686"/>
              <a:gd name="T16" fmla="*/ 116 w 1737"/>
              <a:gd name="T17" fmla="*/ 362 h 686"/>
              <a:gd name="T18" fmla="*/ 139 w 1737"/>
              <a:gd name="T19" fmla="*/ 402 h 686"/>
              <a:gd name="T20" fmla="*/ 162 w 1737"/>
              <a:gd name="T21" fmla="*/ 438 h 686"/>
              <a:gd name="T22" fmla="*/ 162 w 1737"/>
              <a:gd name="T23" fmla="*/ 438 h 686"/>
              <a:gd name="T24" fmla="*/ 185 w 1737"/>
              <a:gd name="T25" fmla="*/ 472 h 686"/>
              <a:gd name="T26" fmla="*/ 208 w 1737"/>
              <a:gd name="T27" fmla="*/ 498 h 686"/>
              <a:gd name="T28" fmla="*/ 231 w 1737"/>
              <a:gd name="T29" fmla="*/ 522 h 686"/>
              <a:gd name="T30" fmla="*/ 254 w 1737"/>
              <a:gd name="T31" fmla="*/ 542 h 686"/>
              <a:gd name="T32" fmla="*/ 254 w 1737"/>
              <a:gd name="T33" fmla="*/ 542 h 686"/>
              <a:gd name="T34" fmla="*/ 278 w 1737"/>
              <a:gd name="T35" fmla="*/ 562 h 686"/>
              <a:gd name="T36" fmla="*/ 301 w 1737"/>
              <a:gd name="T37" fmla="*/ 578 h 686"/>
              <a:gd name="T38" fmla="*/ 324 w 1737"/>
              <a:gd name="T39" fmla="*/ 592 h 686"/>
              <a:gd name="T40" fmla="*/ 347 w 1737"/>
              <a:gd name="T41" fmla="*/ 606 h 686"/>
              <a:gd name="T42" fmla="*/ 347 w 1737"/>
              <a:gd name="T43" fmla="*/ 606 h 686"/>
              <a:gd name="T44" fmla="*/ 370 w 1737"/>
              <a:gd name="T45" fmla="*/ 618 h 686"/>
              <a:gd name="T46" fmla="*/ 393 w 1737"/>
              <a:gd name="T47" fmla="*/ 628 h 686"/>
              <a:gd name="T48" fmla="*/ 439 w 1737"/>
              <a:gd name="T49" fmla="*/ 644 h 686"/>
              <a:gd name="T50" fmla="*/ 439 w 1737"/>
              <a:gd name="T51" fmla="*/ 644 h 686"/>
              <a:gd name="T52" fmla="*/ 486 w 1737"/>
              <a:gd name="T53" fmla="*/ 656 h 686"/>
              <a:gd name="T54" fmla="*/ 532 w 1737"/>
              <a:gd name="T55" fmla="*/ 666 h 686"/>
              <a:gd name="T56" fmla="*/ 532 w 1737"/>
              <a:gd name="T57" fmla="*/ 666 h 686"/>
              <a:gd name="T58" fmla="*/ 578 w 1737"/>
              <a:gd name="T59" fmla="*/ 674 h 686"/>
              <a:gd name="T60" fmla="*/ 624 w 1737"/>
              <a:gd name="T61" fmla="*/ 680 h 686"/>
              <a:gd name="T62" fmla="*/ 624 w 1737"/>
              <a:gd name="T63" fmla="*/ 680 h 686"/>
              <a:gd name="T64" fmla="*/ 671 w 1737"/>
              <a:gd name="T65" fmla="*/ 684 h 686"/>
              <a:gd name="T66" fmla="*/ 717 w 1737"/>
              <a:gd name="T67" fmla="*/ 686 h 686"/>
              <a:gd name="T68" fmla="*/ 717 w 1737"/>
              <a:gd name="T69" fmla="*/ 686 h 686"/>
              <a:gd name="T70" fmla="*/ 763 w 1737"/>
              <a:gd name="T71" fmla="*/ 686 h 686"/>
              <a:gd name="T72" fmla="*/ 809 w 1737"/>
              <a:gd name="T73" fmla="*/ 686 h 686"/>
              <a:gd name="T74" fmla="*/ 809 w 1737"/>
              <a:gd name="T75" fmla="*/ 686 h 686"/>
              <a:gd name="T76" fmla="*/ 902 w 1737"/>
              <a:gd name="T77" fmla="*/ 682 h 686"/>
              <a:gd name="T78" fmla="*/ 902 w 1737"/>
              <a:gd name="T79" fmla="*/ 682 h 686"/>
              <a:gd name="T80" fmla="*/ 994 w 1737"/>
              <a:gd name="T81" fmla="*/ 676 h 686"/>
              <a:gd name="T82" fmla="*/ 994 w 1737"/>
              <a:gd name="T83" fmla="*/ 676 h 686"/>
              <a:gd name="T84" fmla="*/ 1087 w 1737"/>
              <a:gd name="T85" fmla="*/ 668 h 686"/>
              <a:gd name="T86" fmla="*/ 1087 w 1737"/>
              <a:gd name="T87" fmla="*/ 668 h 686"/>
              <a:gd name="T88" fmla="*/ 1182 w 1737"/>
              <a:gd name="T89" fmla="*/ 658 h 686"/>
              <a:gd name="T90" fmla="*/ 1182 w 1737"/>
              <a:gd name="T91" fmla="*/ 658 h 686"/>
              <a:gd name="T92" fmla="*/ 1274 w 1737"/>
              <a:gd name="T93" fmla="*/ 646 h 686"/>
              <a:gd name="T94" fmla="*/ 1274 w 1737"/>
              <a:gd name="T95" fmla="*/ 646 h 686"/>
              <a:gd name="T96" fmla="*/ 1367 w 1737"/>
              <a:gd name="T97" fmla="*/ 632 h 686"/>
              <a:gd name="T98" fmla="*/ 1367 w 1737"/>
              <a:gd name="T99" fmla="*/ 632 h 686"/>
              <a:gd name="T100" fmla="*/ 1459 w 1737"/>
              <a:gd name="T101" fmla="*/ 618 h 686"/>
              <a:gd name="T102" fmla="*/ 1459 w 1737"/>
              <a:gd name="T103" fmla="*/ 618 h 686"/>
              <a:gd name="T104" fmla="*/ 1552 w 1737"/>
              <a:gd name="T105" fmla="*/ 604 h 686"/>
              <a:gd name="T106" fmla="*/ 1552 w 1737"/>
              <a:gd name="T107" fmla="*/ 604 h 686"/>
              <a:gd name="T108" fmla="*/ 1644 w 1737"/>
              <a:gd name="T109" fmla="*/ 588 h 686"/>
              <a:gd name="T110" fmla="*/ 1644 w 1737"/>
              <a:gd name="T111" fmla="*/ 588 h 686"/>
              <a:gd name="T112" fmla="*/ 1737 w 1737"/>
              <a:gd name="T113" fmla="*/ 572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7" h="686">
                <a:moveTo>
                  <a:pt x="0" y="0"/>
                </a:moveTo>
                <a:lnTo>
                  <a:pt x="0" y="0"/>
                </a:lnTo>
                <a:lnTo>
                  <a:pt x="18" y="80"/>
                </a:lnTo>
                <a:lnTo>
                  <a:pt x="36" y="148"/>
                </a:lnTo>
                <a:lnTo>
                  <a:pt x="69" y="248"/>
                </a:lnTo>
                <a:lnTo>
                  <a:pt x="69" y="248"/>
                </a:lnTo>
                <a:lnTo>
                  <a:pt x="80" y="282"/>
                </a:lnTo>
                <a:lnTo>
                  <a:pt x="93" y="312"/>
                </a:lnTo>
                <a:lnTo>
                  <a:pt x="116" y="362"/>
                </a:lnTo>
                <a:lnTo>
                  <a:pt x="139" y="402"/>
                </a:lnTo>
                <a:lnTo>
                  <a:pt x="162" y="438"/>
                </a:lnTo>
                <a:lnTo>
                  <a:pt x="162" y="438"/>
                </a:lnTo>
                <a:lnTo>
                  <a:pt x="185" y="472"/>
                </a:lnTo>
                <a:lnTo>
                  <a:pt x="208" y="498"/>
                </a:lnTo>
                <a:lnTo>
                  <a:pt x="231" y="522"/>
                </a:lnTo>
                <a:lnTo>
                  <a:pt x="254" y="542"/>
                </a:lnTo>
                <a:lnTo>
                  <a:pt x="254" y="542"/>
                </a:lnTo>
                <a:lnTo>
                  <a:pt x="278" y="562"/>
                </a:lnTo>
                <a:lnTo>
                  <a:pt x="301" y="578"/>
                </a:lnTo>
                <a:lnTo>
                  <a:pt x="324" y="592"/>
                </a:lnTo>
                <a:lnTo>
                  <a:pt x="347" y="606"/>
                </a:lnTo>
                <a:lnTo>
                  <a:pt x="347" y="606"/>
                </a:lnTo>
                <a:lnTo>
                  <a:pt x="370" y="618"/>
                </a:lnTo>
                <a:lnTo>
                  <a:pt x="393" y="628"/>
                </a:lnTo>
                <a:lnTo>
                  <a:pt x="439" y="644"/>
                </a:lnTo>
                <a:lnTo>
                  <a:pt x="439" y="644"/>
                </a:lnTo>
                <a:lnTo>
                  <a:pt x="486" y="656"/>
                </a:lnTo>
                <a:lnTo>
                  <a:pt x="532" y="666"/>
                </a:lnTo>
                <a:lnTo>
                  <a:pt x="532" y="666"/>
                </a:lnTo>
                <a:lnTo>
                  <a:pt x="578" y="674"/>
                </a:lnTo>
                <a:lnTo>
                  <a:pt x="624" y="680"/>
                </a:lnTo>
                <a:lnTo>
                  <a:pt x="624" y="680"/>
                </a:lnTo>
                <a:lnTo>
                  <a:pt x="671" y="684"/>
                </a:lnTo>
                <a:lnTo>
                  <a:pt x="717" y="686"/>
                </a:lnTo>
                <a:lnTo>
                  <a:pt x="717" y="686"/>
                </a:lnTo>
                <a:lnTo>
                  <a:pt x="763" y="686"/>
                </a:lnTo>
                <a:lnTo>
                  <a:pt x="809" y="686"/>
                </a:lnTo>
                <a:lnTo>
                  <a:pt x="809" y="686"/>
                </a:lnTo>
                <a:lnTo>
                  <a:pt x="902" y="682"/>
                </a:lnTo>
                <a:lnTo>
                  <a:pt x="902" y="682"/>
                </a:lnTo>
                <a:lnTo>
                  <a:pt x="994" y="676"/>
                </a:lnTo>
                <a:lnTo>
                  <a:pt x="994" y="676"/>
                </a:lnTo>
                <a:lnTo>
                  <a:pt x="1087" y="668"/>
                </a:lnTo>
                <a:lnTo>
                  <a:pt x="1087" y="668"/>
                </a:lnTo>
                <a:lnTo>
                  <a:pt x="1182" y="658"/>
                </a:lnTo>
                <a:lnTo>
                  <a:pt x="1182" y="658"/>
                </a:lnTo>
                <a:lnTo>
                  <a:pt x="1274" y="646"/>
                </a:lnTo>
                <a:lnTo>
                  <a:pt x="1274" y="646"/>
                </a:lnTo>
                <a:lnTo>
                  <a:pt x="1367" y="632"/>
                </a:lnTo>
                <a:lnTo>
                  <a:pt x="1367" y="632"/>
                </a:lnTo>
                <a:lnTo>
                  <a:pt x="1459" y="618"/>
                </a:lnTo>
                <a:lnTo>
                  <a:pt x="1459" y="618"/>
                </a:lnTo>
                <a:lnTo>
                  <a:pt x="1552" y="604"/>
                </a:lnTo>
                <a:lnTo>
                  <a:pt x="1552" y="604"/>
                </a:lnTo>
                <a:lnTo>
                  <a:pt x="1644" y="588"/>
                </a:lnTo>
                <a:lnTo>
                  <a:pt x="1644" y="588"/>
                </a:lnTo>
                <a:lnTo>
                  <a:pt x="1737" y="572"/>
                </a:lnTo>
              </a:path>
            </a:pathLst>
          </a:custGeom>
          <a:noFill/>
          <a:ln w="38100">
            <a:solidFill>
              <a:srgbClr val="774C6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 name="Title 1"/>
          <p:cNvSpPr>
            <a:spLocks noGrp="1"/>
          </p:cNvSpPr>
          <p:nvPr>
            <p:ph type="title"/>
          </p:nvPr>
        </p:nvSpPr>
        <p:spPr/>
        <p:txBody>
          <a:bodyPr>
            <a:noAutofit/>
          </a:bodyPr>
          <a:lstStyle/>
          <a:p>
            <a:r>
              <a:rPr lang="en-US" sz="3200" dirty="0"/>
              <a:t>Welfare in the Long Run</a:t>
            </a:r>
          </a:p>
        </p:txBody>
      </p:sp>
      <p:sp>
        <p:nvSpPr>
          <p:cNvPr id="52" name="Content Placeholder 2"/>
          <p:cNvSpPr>
            <a:spLocks noGrp="1"/>
          </p:cNvSpPr>
          <p:nvPr>
            <p:ph idx="1"/>
          </p:nvPr>
        </p:nvSpPr>
        <p:spPr>
          <a:xfrm>
            <a:off x="457200" y="1156854"/>
            <a:ext cx="8229600" cy="5164697"/>
          </a:xfrm>
        </p:spPr>
        <p:txBody>
          <a:bodyPr>
            <a:normAutofit/>
          </a:bodyPr>
          <a:lstStyle/>
          <a:p>
            <a:pPr marL="0" indent="0"/>
            <a:r>
              <a:rPr lang="en-US" dirty="0"/>
              <a:t>In the long-run, entry can drive monopolistically competitive firms to zero profit, and yet these markets will still produce deadweight loss.  </a:t>
            </a:r>
          </a:p>
        </p:txBody>
      </p:sp>
      <p:sp>
        <p:nvSpPr>
          <p:cNvPr id="5" name="Freeform 5"/>
          <p:cNvSpPr>
            <a:spLocks/>
          </p:cNvSpPr>
          <p:nvPr/>
        </p:nvSpPr>
        <p:spPr bwMode="auto">
          <a:xfrm>
            <a:off x="373268" y="4888780"/>
            <a:ext cx="1337644" cy="1298689"/>
          </a:xfrm>
          <a:custGeom>
            <a:avLst/>
            <a:gdLst>
              <a:gd name="T0" fmla="*/ 638 w 638"/>
              <a:gd name="T1" fmla="*/ 230 h 548"/>
              <a:gd name="T2" fmla="*/ 0 w 638"/>
              <a:gd name="T3" fmla="*/ 548 h 548"/>
              <a:gd name="T4" fmla="*/ 0 w 638"/>
              <a:gd name="T5" fmla="*/ 0 h 548"/>
              <a:gd name="T6" fmla="*/ 638 w 638"/>
              <a:gd name="T7" fmla="*/ 0 h 548"/>
              <a:gd name="T8" fmla="*/ 638 w 638"/>
              <a:gd name="T9" fmla="*/ 230 h 548"/>
            </a:gdLst>
            <a:ahLst/>
            <a:cxnLst>
              <a:cxn ang="0">
                <a:pos x="T0" y="T1"/>
              </a:cxn>
              <a:cxn ang="0">
                <a:pos x="T2" y="T3"/>
              </a:cxn>
              <a:cxn ang="0">
                <a:pos x="T4" y="T5"/>
              </a:cxn>
              <a:cxn ang="0">
                <a:pos x="T6" y="T7"/>
              </a:cxn>
              <a:cxn ang="0">
                <a:pos x="T8" y="T9"/>
              </a:cxn>
            </a:cxnLst>
            <a:rect l="0" t="0" r="r" b="b"/>
            <a:pathLst>
              <a:path w="638" h="548">
                <a:moveTo>
                  <a:pt x="638" y="230"/>
                </a:moveTo>
                <a:lnTo>
                  <a:pt x="0" y="548"/>
                </a:lnTo>
                <a:lnTo>
                  <a:pt x="0" y="0"/>
                </a:lnTo>
                <a:lnTo>
                  <a:pt x="638" y="0"/>
                </a:lnTo>
                <a:lnTo>
                  <a:pt x="638" y="230"/>
                </a:lnTo>
                <a:close/>
              </a:path>
            </a:pathLst>
          </a:custGeom>
          <a:solidFill>
            <a:srgbClr val="6E9D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6" name="Freeform 6"/>
          <p:cNvSpPr>
            <a:spLocks/>
          </p:cNvSpPr>
          <p:nvPr/>
        </p:nvSpPr>
        <p:spPr bwMode="auto">
          <a:xfrm>
            <a:off x="373268" y="4282094"/>
            <a:ext cx="1337644" cy="606687"/>
          </a:xfrm>
          <a:custGeom>
            <a:avLst/>
            <a:gdLst>
              <a:gd name="T0" fmla="*/ 638 w 638"/>
              <a:gd name="T1" fmla="*/ 256 h 256"/>
              <a:gd name="T2" fmla="*/ 0 w 638"/>
              <a:gd name="T3" fmla="*/ 256 h 256"/>
              <a:gd name="T4" fmla="*/ 0 w 638"/>
              <a:gd name="T5" fmla="*/ 0 h 256"/>
              <a:gd name="T6" fmla="*/ 638 w 638"/>
              <a:gd name="T7" fmla="*/ 256 h 256"/>
            </a:gdLst>
            <a:ahLst/>
            <a:cxnLst>
              <a:cxn ang="0">
                <a:pos x="T0" y="T1"/>
              </a:cxn>
              <a:cxn ang="0">
                <a:pos x="T2" y="T3"/>
              </a:cxn>
              <a:cxn ang="0">
                <a:pos x="T4" y="T5"/>
              </a:cxn>
              <a:cxn ang="0">
                <a:pos x="T6" y="T7"/>
              </a:cxn>
            </a:cxnLst>
            <a:rect l="0" t="0" r="r" b="b"/>
            <a:pathLst>
              <a:path w="638" h="256">
                <a:moveTo>
                  <a:pt x="638" y="256"/>
                </a:moveTo>
                <a:lnTo>
                  <a:pt x="0" y="256"/>
                </a:lnTo>
                <a:lnTo>
                  <a:pt x="0" y="0"/>
                </a:lnTo>
                <a:lnTo>
                  <a:pt x="638" y="256"/>
                </a:lnTo>
                <a:close/>
              </a:path>
            </a:pathLst>
          </a:custGeom>
          <a:solidFill>
            <a:srgbClr val="E095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7" name="Freeform 7"/>
          <p:cNvSpPr>
            <a:spLocks/>
          </p:cNvSpPr>
          <p:nvPr/>
        </p:nvSpPr>
        <p:spPr bwMode="auto">
          <a:xfrm>
            <a:off x="1710912" y="4888780"/>
            <a:ext cx="538833" cy="545070"/>
          </a:xfrm>
          <a:custGeom>
            <a:avLst/>
            <a:gdLst>
              <a:gd name="T0" fmla="*/ 0 w 257"/>
              <a:gd name="T1" fmla="*/ 0 h 230"/>
              <a:gd name="T2" fmla="*/ 257 w 257"/>
              <a:gd name="T3" fmla="*/ 102 h 230"/>
              <a:gd name="T4" fmla="*/ 0 w 257"/>
              <a:gd name="T5" fmla="*/ 230 h 230"/>
              <a:gd name="T6" fmla="*/ 0 w 257"/>
              <a:gd name="T7" fmla="*/ 0 h 230"/>
            </a:gdLst>
            <a:ahLst/>
            <a:cxnLst>
              <a:cxn ang="0">
                <a:pos x="T0" y="T1"/>
              </a:cxn>
              <a:cxn ang="0">
                <a:pos x="T2" y="T3"/>
              </a:cxn>
              <a:cxn ang="0">
                <a:pos x="T4" y="T5"/>
              </a:cxn>
              <a:cxn ang="0">
                <a:pos x="T6" y="T7"/>
              </a:cxn>
            </a:cxnLst>
            <a:rect l="0" t="0" r="r" b="b"/>
            <a:pathLst>
              <a:path w="257" h="230">
                <a:moveTo>
                  <a:pt x="0" y="0"/>
                </a:moveTo>
                <a:lnTo>
                  <a:pt x="257" y="102"/>
                </a:lnTo>
                <a:lnTo>
                  <a:pt x="0" y="230"/>
                </a:ln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8" name="Line 8"/>
          <p:cNvSpPr>
            <a:spLocks noChangeShapeType="1"/>
          </p:cNvSpPr>
          <p:nvPr/>
        </p:nvSpPr>
        <p:spPr bwMode="auto">
          <a:xfrm flipV="1">
            <a:off x="373268" y="3343625"/>
            <a:ext cx="0" cy="284384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9" name="Line 9"/>
          <p:cNvSpPr>
            <a:spLocks noChangeShapeType="1"/>
          </p:cNvSpPr>
          <p:nvPr/>
        </p:nvSpPr>
        <p:spPr bwMode="auto">
          <a:xfrm flipV="1">
            <a:off x="373268" y="6187469"/>
            <a:ext cx="4360287" cy="1"/>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0" name="Rectangle 10"/>
          <p:cNvSpPr>
            <a:spLocks noChangeArrowheads="1"/>
          </p:cNvSpPr>
          <p:nvPr/>
        </p:nvSpPr>
        <p:spPr bwMode="auto">
          <a:xfrm>
            <a:off x="228600" y="6092675"/>
            <a:ext cx="112207"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0</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1"/>
          <p:cNvSpPr>
            <a:spLocks noChangeArrowheads="1"/>
          </p:cNvSpPr>
          <p:nvPr/>
        </p:nvSpPr>
        <p:spPr bwMode="auto">
          <a:xfrm>
            <a:off x="228600" y="3092419"/>
            <a:ext cx="800262"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Price ($)</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2"/>
          <p:cNvSpPr>
            <a:spLocks noChangeArrowheads="1"/>
          </p:cNvSpPr>
          <p:nvPr/>
        </p:nvSpPr>
        <p:spPr bwMode="auto">
          <a:xfrm>
            <a:off x="1834611" y="6277524"/>
            <a:ext cx="2496056"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Elvis records (thousands)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3"/>
          <p:cNvSpPr>
            <a:spLocks noChangeArrowheads="1"/>
          </p:cNvSpPr>
          <p:nvPr/>
        </p:nvSpPr>
        <p:spPr bwMode="auto">
          <a:xfrm>
            <a:off x="3232917" y="3155848"/>
            <a:ext cx="1604758"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Deadweight loss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4" name="Rectangle 14"/>
          <p:cNvSpPr>
            <a:spLocks noChangeArrowheads="1"/>
          </p:cNvSpPr>
          <p:nvPr/>
        </p:nvSpPr>
        <p:spPr bwMode="auto">
          <a:xfrm>
            <a:off x="2859718" y="3103534"/>
            <a:ext cx="259981" cy="22750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5" name="Rectangle 15"/>
          <p:cNvSpPr>
            <a:spLocks noChangeArrowheads="1"/>
          </p:cNvSpPr>
          <p:nvPr/>
        </p:nvSpPr>
        <p:spPr bwMode="auto">
          <a:xfrm>
            <a:off x="1064422" y="3123265"/>
            <a:ext cx="259981" cy="227508"/>
          </a:xfrm>
          <a:prstGeom prst="rect">
            <a:avLst/>
          </a:prstGeom>
          <a:solidFill>
            <a:srgbClr val="E0956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6" name="Rectangle 16"/>
          <p:cNvSpPr>
            <a:spLocks noChangeArrowheads="1"/>
          </p:cNvSpPr>
          <p:nvPr/>
        </p:nvSpPr>
        <p:spPr bwMode="auto">
          <a:xfrm>
            <a:off x="1064422" y="3464526"/>
            <a:ext cx="259981" cy="227508"/>
          </a:xfrm>
          <a:prstGeom prst="rect">
            <a:avLst/>
          </a:prstGeom>
          <a:solidFill>
            <a:srgbClr val="6E9D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 name="Rectangle 17"/>
          <p:cNvSpPr>
            <a:spLocks noChangeArrowheads="1"/>
          </p:cNvSpPr>
          <p:nvPr/>
        </p:nvSpPr>
        <p:spPr bwMode="auto">
          <a:xfrm>
            <a:off x="1437621" y="3492965"/>
            <a:ext cx="1683092"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Producer surplus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8" name="Rectangle 18"/>
          <p:cNvSpPr>
            <a:spLocks noChangeArrowheads="1"/>
          </p:cNvSpPr>
          <p:nvPr/>
        </p:nvSpPr>
        <p:spPr bwMode="auto">
          <a:xfrm>
            <a:off x="1437621" y="3151703"/>
            <a:ext cx="1795296"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Consumer surplus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19"/>
          <p:cNvSpPr>
            <a:spLocks noChangeArrowheads="1"/>
          </p:cNvSpPr>
          <p:nvPr/>
        </p:nvSpPr>
        <p:spPr bwMode="auto">
          <a:xfrm>
            <a:off x="4608441" y="3850778"/>
            <a:ext cx="315448"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MC</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20"/>
          <p:cNvSpPr>
            <a:spLocks noChangeArrowheads="1"/>
          </p:cNvSpPr>
          <p:nvPr/>
        </p:nvSpPr>
        <p:spPr bwMode="auto">
          <a:xfrm>
            <a:off x="2631785" y="6025933"/>
            <a:ext cx="315448"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MR</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21"/>
          <p:cNvSpPr>
            <a:spLocks noChangeArrowheads="1"/>
          </p:cNvSpPr>
          <p:nvPr/>
        </p:nvSpPr>
        <p:spPr bwMode="auto">
          <a:xfrm>
            <a:off x="4560218" y="4580698"/>
            <a:ext cx="401995"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ATC</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2" name="Rectangle 22"/>
          <p:cNvSpPr>
            <a:spLocks noChangeArrowheads="1"/>
          </p:cNvSpPr>
          <p:nvPr/>
        </p:nvSpPr>
        <p:spPr bwMode="auto">
          <a:xfrm>
            <a:off x="4587475" y="5964702"/>
            <a:ext cx="146080"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D</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grpSp>
        <p:nvGrpSpPr>
          <p:cNvPr id="36" name="Group 35"/>
          <p:cNvGrpSpPr/>
          <p:nvPr/>
        </p:nvGrpSpPr>
        <p:grpSpPr>
          <a:xfrm>
            <a:off x="396329" y="4888780"/>
            <a:ext cx="1314581" cy="0"/>
            <a:chOff x="1581963" y="5217682"/>
            <a:chExt cx="1165320" cy="0"/>
          </a:xfrm>
        </p:grpSpPr>
        <p:sp>
          <p:nvSpPr>
            <p:cNvPr id="23" name="Line 23"/>
            <p:cNvSpPr>
              <a:spLocks noChangeShapeType="1"/>
            </p:cNvSpPr>
            <p:nvPr/>
          </p:nvSpPr>
          <p:spPr bwMode="auto">
            <a:xfrm flipH="1">
              <a:off x="2650638" y="5217682"/>
              <a:ext cx="96645"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 name="Line 24"/>
            <p:cNvSpPr>
              <a:spLocks noChangeShapeType="1"/>
            </p:cNvSpPr>
            <p:nvPr/>
          </p:nvSpPr>
          <p:spPr bwMode="auto">
            <a:xfrm flipH="1">
              <a:off x="2498236"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5" name="Line 25"/>
            <p:cNvSpPr>
              <a:spLocks noChangeShapeType="1"/>
            </p:cNvSpPr>
            <p:nvPr/>
          </p:nvSpPr>
          <p:spPr bwMode="auto">
            <a:xfrm flipH="1">
              <a:off x="2345834"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6" name="Line 26"/>
            <p:cNvSpPr>
              <a:spLocks noChangeShapeType="1"/>
            </p:cNvSpPr>
            <p:nvPr/>
          </p:nvSpPr>
          <p:spPr bwMode="auto">
            <a:xfrm flipH="1">
              <a:off x="2193431"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 name="Line 27"/>
            <p:cNvSpPr>
              <a:spLocks noChangeShapeType="1"/>
            </p:cNvSpPr>
            <p:nvPr/>
          </p:nvSpPr>
          <p:spPr bwMode="auto">
            <a:xfrm flipH="1">
              <a:off x="2039170" y="5217682"/>
              <a:ext cx="96645"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8" name="Line 28"/>
            <p:cNvSpPr>
              <a:spLocks noChangeShapeType="1"/>
            </p:cNvSpPr>
            <p:nvPr/>
          </p:nvSpPr>
          <p:spPr bwMode="auto">
            <a:xfrm flipH="1">
              <a:off x="1886768"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9" name="Line 29"/>
            <p:cNvSpPr>
              <a:spLocks noChangeShapeType="1"/>
            </p:cNvSpPr>
            <p:nvPr/>
          </p:nvSpPr>
          <p:spPr bwMode="auto">
            <a:xfrm flipH="1">
              <a:off x="1734365"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30" name="Line 30"/>
            <p:cNvSpPr>
              <a:spLocks noChangeShapeType="1"/>
            </p:cNvSpPr>
            <p:nvPr/>
          </p:nvSpPr>
          <p:spPr bwMode="auto">
            <a:xfrm flipH="1">
              <a:off x="1581963"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38" name="Line 38"/>
          <p:cNvSpPr>
            <a:spLocks noChangeShapeType="1"/>
          </p:cNvSpPr>
          <p:nvPr/>
        </p:nvSpPr>
        <p:spPr bwMode="auto">
          <a:xfrm>
            <a:off x="373267" y="4282094"/>
            <a:ext cx="2212393" cy="1901230"/>
          </a:xfrm>
          <a:prstGeom prst="line">
            <a:avLst/>
          </a:prstGeom>
          <a:noFill/>
          <a:ln w="38100">
            <a:solidFill>
              <a:srgbClr val="BFCF9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37" name="Line 37"/>
          <p:cNvSpPr>
            <a:spLocks noChangeShapeType="1"/>
          </p:cNvSpPr>
          <p:nvPr/>
        </p:nvSpPr>
        <p:spPr bwMode="auto">
          <a:xfrm>
            <a:off x="373268" y="4282094"/>
            <a:ext cx="4142922" cy="1881677"/>
          </a:xfrm>
          <a:prstGeom prst="line">
            <a:avLst/>
          </a:prstGeom>
          <a:noFill/>
          <a:ln w="38100">
            <a:solidFill>
              <a:srgbClr val="D4712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51" name="Line 51"/>
          <p:cNvSpPr>
            <a:spLocks noChangeShapeType="1"/>
          </p:cNvSpPr>
          <p:nvPr/>
        </p:nvSpPr>
        <p:spPr bwMode="auto">
          <a:xfrm flipH="1">
            <a:off x="373268" y="3902915"/>
            <a:ext cx="4052769" cy="2284555"/>
          </a:xfrm>
          <a:prstGeom prst="line">
            <a:avLst/>
          </a:prstGeom>
          <a:noFill/>
          <a:ln w="38100">
            <a:solidFill>
              <a:srgbClr val="1D819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35" name="Group 34"/>
          <p:cNvGrpSpPr/>
          <p:nvPr/>
        </p:nvGrpSpPr>
        <p:grpSpPr>
          <a:xfrm>
            <a:off x="1666881" y="4850863"/>
            <a:ext cx="85962" cy="578249"/>
            <a:chOff x="2708253" y="5188269"/>
            <a:chExt cx="76202" cy="448551"/>
          </a:xfrm>
        </p:grpSpPr>
        <p:sp>
          <p:nvSpPr>
            <p:cNvPr id="50" name="Freeform 50"/>
            <p:cNvSpPr>
              <a:spLocks/>
            </p:cNvSpPr>
            <p:nvPr/>
          </p:nvSpPr>
          <p:spPr bwMode="auto">
            <a:xfrm>
              <a:off x="2708253" y="5188269"/>
              <a:ext cx="76202" cy="58826"/>
            </a:xfrm>
            <a:custGeom>
              <a:avLst/>
              <a:gdLst>
                <a:gd name="T0" fmla="*/ 41 w 41"/>
                <a:gd name="T1" fmla="*/ 16 h 32"/>
                <a:gd name="T2" fmla="*/ 41 w 41"/>
                <a:gd name="T3" fmla="*/ 16 h 32"/>
                <a:gd name="T4" fmla="*/ 39 w 41"/>
                <a:gd name="T5" fmla="*/ 22 h 32"/>
                <a:gd name="T6" fmla="*/ 36 w 41"/>
                <a:gd name="T7" fmla="*/ 26 h 32"/>
                <a:gd name="T8" fmla="*/ 28 w 41"/>
                <a:gd name="T9" fmla="*/ 30 h 32"/>
                <a:gd name="T10" fmla="*/ 21 w 41"/>
                <a:gd name="T11" fmla="*/ 32 h 32"/>
                <a:gd name="T12" fmla="*/ 21 w 41"/>
                <a:gd name="T13" fmla="*/ 32 h 32"/>
                <a:gd name="T14" fmla="*/ 13 w 41"/>
                <a:gd name="T15" fmla="*/ 30 h 32"/>
                <a:gd name="T16" fmla="*/ 5 w 41"/>
                <a:gd name="T17" fmla="*/ 26 h 32"/>
                <a:gd name="T18" fmla="*/ 3 w 41"/>
                <a:gd name="T19" fmla="*/ 22 h 32"/>
                <a:gd name="T20" fmla="*/ 0 w 41"/>
                <a:gd name="T21" fmla="*/ 16 h 32"/>
                <a:gd name="T22" fmla="*/ 0 w 41"/>
                <a:gd name="T23" fmla="*/ 16 h 32"/>
                <a:gd name="T24" fmla="*/ 3 w 41"/>
                <a:gd name="T25" fmla="*/ 10 h 32"/>
                <a:gd name="T26" fmla="*/ 5 w 41"/>
                <a:gd name="T27" fmla="*/ 4 h 32"/>
                <a:gd name="T28" fmla="*/ 13 w 41"/>
                <a:gd name="T29" fmla="*/ 0 h 32"/>
                <a:gd name="T30" fmla="*/ 21 w 41"/>
                <a:gd name="T31" fmla="*/ 0 h 32"/>
                <a:gd name="T32" fmla="*/ 21 w 41"/>
                <a:gd name="T33" fmla="*/ 0 h 32"/>
                <a:gd name="T34" fmla="*/ 28 w 41"/>
                <a:gd name="T35" fmla="*/ 0 h 32"/>
                <a:gd name="T36" fmla="*/ 36 w 41"/>
                <a:gd name="T37" fmla="*/ 4 h 32"/>
                <a:gd name="T38" fmla="*/ 39 w 41"/>
                <a:gd name="T39" fmla="*/ 10 h 32"/>
                <a:gd name="T40" fmla="*/ 41 w 41"/>
                <a:gd name="T41" fmla="*/ 16 h 32"/>
                <a:gd name="T42" fmla="*/ 41 w 41"/>
                <a:gd name="T4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32">
                  <a:moveTo>
                    <a:pt x="41" y="16"/>
                  </a:moveTo>
                  <a:lnTo>
                    <a:pt x="41" y="16"/>
                  </a:lnTo>
                  <a:lnTo>
                    <a:pt x="39" y="22"/>
                  </a:lnTo>
                  <a:lnTo>
                    <a:pt x="36" y="26"/>
                  </a:lnTo>
                  <a:lnTo>
                    <a:pt x="28" y="30"/>
                  </a:lnTo>
                  <a:lnTo>
                    <a:pt x="21" y="32"/>
                  </a:lnTo>
                  <a:lnTo>
                    <a:pt x="21" y="32"/>
                  </a:lnTo>
                  <a:lnTo>
                    <a:pt x="13" y="30"/>
                  </a:lnTo>
                  <a:lnTo>
                    <a:pt x="5" y="26"/>
                  </a:lnTo>
                  <a:lnTo>
                    <a:pt x="3" y="22"/>
                  </a:lnTo>
                  <a:lnTo>
                    <a:pt x="0" y="16"/>
                  </a:lnTo>
                  <a:lnTo>
                    <a:pt x="0" y="16"/>
                  </a:lnTo>
                  <a:lnTo>
                    <a:pt x="3" y="10"/>
                  </a:lnTo>
                  <a:lnTo>
                    <a:pt x="5" y="4"/>
                  </a:lnTo>
                  <a:lnTo>
                    <a:pt x="13" y="0"/>
                  </a:lnTo>
                  <a:lnTo>
                    <a:pt x="21" y="0"/>
                  </a:lnTo>
                  <a:lnTo>
                    <a:pt x="21" y="0"/>
                  </a:lnTo>
                  <a:lnTo>
                    <a:pt x="28" y="0"/>
                  </a:lnTo>
                  <a:lnTo>
                    <a:pt x="36" y="4"/>
                  </a:lnTo>
                  <a:lnTo>
                    <a:pt x="39" y="10"/>
                  </a:lnTo>
                  <a:lnTo>
                    <a:pt x="41" y="16"/>
                  </a:lnTo>
                  <a:lnTo>
                    <a:pt x="41" y="1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34" name="Group 33"/>
            <p:cNvGrpSpPr/>
            <p:nvPr/>
          </p:nvGrpSpPr>
          <p:grpSpPr>
            <a:xfrm>
              <a:off x="2747284" y="5217682"/>
              <a:ext cx="0" cy="419138"/>
              <a:chOff x="2747284" y="5217682"/>
              <a:chExt cx="0" cy="419138"/>
            </a:xfrm>
          </p:grpSpPr>
          <p:sp>
            <p:nvSpPr>
              <p:cNvPr id="46" name="Line 46"/>
              <p:cNvSpPr>
                <a:spLocks noChangeShapeType="1"/>
              </p:cNvSpPr>
              <p:nvPr/>
            </p:nvSpPr>
            <p:spPr bwMode="auto">
              <a:xfrm flipV="1">
                <a:off x="2747284" y="5327981"/>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7" name="Line 47"/>
              <p:cNvSpPr>
                <a:spLocks noChangeShapeType="1"/>
              </p:cNvSpPr>
              <p:nvPr/>
            </p:nvSpPr>
            <p:spPr bwMode="auto">
              <a:xfrm flipV="1">
                <a:off x="2747284" y="5217682"/>
                <a:ext cx="0" cy="6618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4" name="Line 44"/>
              <p:cNvSpPr>
                <a:spLocks noChangeShapeType="1"/>
              </p:cNvSpPr>
              <p:nvPr/>
            </p:nvSpPr>
            <p:spPr bwMode="auto">
              <a:xfrm flipV="1">
                <a:off x="2747284" y="5563287"/>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5" name="Line 45"/>
              <p:cNvSpPr>
                <a:spLocks noChangeShapeType="1"/>
              </p:cNvSpPr>
              <p:nvPr/>
            </p:nvSpPr>
            <p:spPr bwMode="auto">
              <a:xfrm flipV="1">
                <a:off x="2747284" y="5445634"/>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grpSp>
      <p:grpSp>
        <p:nvGrpSpPr>
          <p:cNvPr id="33" name="Group 32"/>
          <p:cNvGrpSpPr/>
          <p:nvPr/>
        </p:nvGrpSpPr>
        <p:grpSpPr>
          <a:xfrm>
            <a:off x="1666881" y="5395933"/>
            <a:ext cx="85962" cy="791536"/>
            <a:chOff x="2708253" y="5611083"/>
            <a:chExt cx="76202" cy="613999"/>
          </a:xfrm>
        </p:grpSpPr>
        <p:grpSp>
          <p:nvGrpSpPr>
            <p:cNvPr id="32" name="Group 31"/>
            <p:cNvGrpSpPr/>
            <p:nvPr/>
          </p:nvGrpSpPr>
          <p:grpSpPr>
            <a:xfrm>
              <a:off x="2747284" y="5680939"/>
              <a:ext cx="0" cy="544143"/>
              <a:chOff x="2747284" y="5680939"/>
              <a:chExt cx="0" cy="544143"/>
            </a:xfrm>
          </p:grpSpPr>
          <p:sp>
            <p:nvSpPr>
              <p:cNvPr id="39" name="Line 39"/>
              <p:cNvSpPr>
                <a:spLocks noChangeShapeType="1"/>
              </p:cNvSpPr>
              <p:nvPr/>
            </p:nvSpPr>
            <p:spPr bwMode="auto">
              <a:xfrm flipV="1">
                <a:off x="2747284" y="6151549"/>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0" name="Line 40"/>
              <p:cNvSpPr>
                <a:spLocks noChangeShapeType="1"/>
              </p:cNvSpPr>
              <p:nvPr/>
            </p:nvSpPr>
            <p:spPr bwMode="auto">
              <a:xfrm flipV="1">
                <a:off x="2747284" y="6033897"/>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1" name="Line 41"/>
              <p:cNvSpPr>
                <a:spLocks noChangeShapeType="1"/>
              </p:cNvSpPr>
              <p:nvPr/>
            </p:nvSpPr>
            <p:spPr bwMode="auto">
              <a:xfrm flipV="1">
                <a:off x="2747284" y="5916244"/>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2" name="Line 42"/>
              <p:cNvSpPr>
                <a:spLocks noChangeShapeType="1"/>
              </p:cNvSpPr>
              <p:nvPr/>
            </p:nvSpPr>
            <p:spPr bwMode="auto">
              <a:xfrm flipV="1">
                <a:off x="2747284" y="5798592"/>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3" name="Line 43"/>
              <p:cNvSpPr>
                <a:spLocks noChangeShapeType="1"/>
              </p:cNvSpPr>
              <p:nvPr/>
            </p:nvSpPr>
            <p:spPr bwMode="auto">
              <a:xfrm flipV="1">
                <a:off x="2747284" y="5680939"/>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48" name="Freeform 48"/>
            <p:cNvSpPr>
              <a:spLocks/>
            </p:cNvSpPr>
            <p:nvPr/>
          </p:nvSpPr>
          <p:spPr bwMode="auto">
            <a:xfrm>
              <a:off x="2708253" y="5611083"/>
              <a:ext cx="76202" cy="58826"/>
            </a:xfrm>
            <a:custGeom>
              <a:avLst/>
              <a:gdLst>
                <a:gd name="T0" fmla="*/ 41 w 41"/>
                <a:gd name="T1" fmla="*/ 16 h 32"/>
                <a:gd name="T2" fmla="*/ 41 w 41"/>
                <a:gd name="T3" fmla="*/ 16 h 32"/>
                <a:gd name="T4" fmla="*/ 39 w 41"/>
                <a:gd name="T5" fmla="*/ 22 h 32"/>
                <a:gd name="T6" fmla="*/ 36 w 41"/>
                <a:gd name="T7" fmla="*/ 28 h 32"/>
                <a:gd name="T8" fmla="*/ 28 w 41"/>
                <a:gd name="T9" fmla="*/ 32 h 32"/>
                <a:gd name="T10" fmla="*/ 21 w 41"/>
                <a:gd name="T11" fmla="*/ 32 h 32"/>
                <a:gd name="T12" fmla="*/ 21 w 41"/>
                <a:gd name="T13" fmla="*/ 32 h 32"/>
                <a:gd name="T14" fmla="*/ 13 w 41"/>
                <a:gd name="T15" fmla="*/ 32 h 32"/>
                <a:gd name="T16" fmla="*/ 5 w 41"/>
                <a:gd name="T17" fmla="*/ 28 h 32"/>
                <a:gd name="T18" fmla="*/ 3 w 41"/>
                <a:gd name="T19" fmla="*/ 22 h 32"/>
                <a:gd name="T20" fmla="*/ 0 w 41"/>
                <a:gd name="T21" fmla="*/ 16 h 32"/>
                <a:gd name="T22" fmla="*/ 0 w 41"/>
                <a:gd name="T23" fmla="*/ 16 h 32"/>
                <a:gd name="T24" fmla="*/ 3 w 41"/>
                <a:gd name="T25" fmla="*/ 10 h 32"/>
                <a:gd name="T26" fmla="*/ 5 w 41"/>
                <a:gd name="T27" fmla="*/ 6 h 32"/>
                <a:gd name="T28" fmla="*/ 13 w 41"/>
                <a:gd name="T29" fmla="*/ 2 h 32"/>
                <a:gd name="T30" fmla="*/ 21 w 41"/>
                <a:gd name="T31" fmla="*/ 0 h 32"/>
                <a:gd name="T32" fmla="*/ 21 w 41"/>
                <a:gd name="T33" fmla="*/ 0 h 32"/>
                <a:gd name="T34" fmla="*/ 28 w 41"/>
                <a:gd name="T35" fmla="*/ 2 h 32"/>
                <a:gd name="T36" fmla="*/ 36 w 41"/>
                <a:gd name="T37" fmla="*/ 6 h 32"/>
                <a:gd name="T38" fmla="*/ 39 w 41"/>
                <a:gd name="T39" fmla="*/ 10 h 32"/>
                <a:gd name="T40" fmla="*/ 41 w 41"/>
                <a:gd name="T41" fmla="*/ 16 h 32"/>
                <a:gd name="T42" fmla="*/ 41 w 41"/>
                <a:gd name="T4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32">
                  <a:moveTo>
                    <a:pt x="41" y="16"/>
                  </a:moveTo>
                  <a:lnTo>
                    <a:pt x="41" y="16"/>
                  </a:lnTo>
                  <a:lnTo>
                    <a:pt x="39" y="22"/>
                  </a:lnTo>
                  <a:lnTo>
                    <a:pt x="36" y="28"/>
                  </a:lnTo>
                  <a:lnTo>
                    <a:pt x="28" y="32"/>
                  </a:lnTo>
                  <a:lnTo>
                    <a:pt x="21" y="32"/>
                  </a:lnTo>
                  <a:lnTo>
                    <a:pt x="21" y="32"/>
                  </a:lnTo>
                  <a:lnTo>
                    <a:pt x="13" y="32"/>
                  </a:lnTo>
                  <a:lnTo>
                    <a:pt x="5" y="28"/>
                  </a:lnTo>
                  <a:lnTo>
                    <a:pt x="3" y="22"/>
                  </a:lnTo>
                  <a:lnTo>
                    <a:pt x="0" y="16"/>
                  </a:lnTo>
                  <a:lnTo>
                    <a:pt x="0" y="16"/>
                  </a:lnTo>
                  <a:lnTo>
                    <a:pt x="3" y="10"/>
                  </a:lnTo>
                  <a:lnTo>
                    <a:pt x="5" y="6"/>
                  </a:lnTo>
                  <a:lnTo>
                    <a:pt x="13" y="2"/>
                  </a:lnTo>
                  <a:lnTo>
                    <a:pt x="21" y="0"/>
                  </a:lnTo>
                  <a:lnTo>
                    <a:pt x="21" y="0"/>
                  </a:lnTo>
                  <a:lnTo>
                    <a:pt x="28" y="2"/>
                  </a:lnTo>
                  <a:lnTo>
                    <a:pt x="36" y="6"/>
                  </a:lnTo>
                  <a:lnTo>
                    <a:pt x="39" y="10"/>
                  </a:lnTo>
                  <a:lnTo>
                    <a:pt x="41" y="16"/>
                  </a:lnTo>
                  <a:lnTo>
                    <a:pt x="41" y="1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54" name="Freeform 168"/>
          <p:cNvSpPr>
            <a:spLocks noEditPoints="1"/>
          </p:cNvSpPr>
          <p:nvPr/>
        </p:nvSpPr>
        <p:spPr bwMode="auto">
          <a:xfrm>
            <a:off x="3828617" y="5668824"/>
            <a:ext cx="413358" cy="118488"/>
          </a:xfrm>
          <a:custGeom>
            <a:avLst/>
            <a:gdLst>
              <a:gd name="T0" fmla="*/ 3300 w 3300"/>
              <a:gd name="T1" fmla="*/ 247 h 631"/>
              <a:gd name="T2" fmla="*/ 135 w 3300"/>
              <a:gd name="T3" fmla="*/ 247 h 631"/>
              <a:gd name="T4" fmla="*/ 135 w 3300"/>
              <a:gd name="T5" fmla="*/ 383 h 631"/>
              <a:gd name="T6" fmla="*/ 3300 w 3300"/>
              <a:gd name="T7" fmla="*/ 383 h 631"/>
              <a:gd name="T8" fmla="*/ 3300 w 3300"/>
              <a:gd name="T9" fmla="*/ 247 h 631"/>
              <a:gd name="T10" fmla="*/ 509 w 3300"/>
              <a:gd name="T11" fmla="*/ 19 h 631"/>
              <a:gd name="T12" fmla="*/ 0 w 3300"/>
              <a:gd name="T13" fmla="*/ 315 h 631"/>
              <a:gd name="T14" fmla="*/ 509 w 3300"/>
              <a:gd name="T15" fmla="*/ 612 h 631"/>
              <a:gd name="T16" fmla="*/ 602 w 3300"/>
              <a:gd name="T17" fmla="*/ 588 h 631"/>
              <a:gd name="T18" fmla="*/ 577 w 3300"/>
              <a:gd name="T19" fmla="*/ 495 h 631"/>
              <a:gd name="T20" fmla="*/ 577 w 3300"/>
              <a:gd name="T21" fmla="*/ 495 h 631"/>
              <a:gd name="T22" fmla="*/ 169 w 3300"/>
              <a:gd name="T23" fmla="*/ 257 h 631"/>
              <a:gd name="T24" fmla="*/ 169 w 3300"/>
              <a:gd name="T25" fmla="*/ 374 h 631"/>
              <a:gd name="T26" fmla="*/ 577 w 3300"/>
              <a:gd name="T27" fmla="*/ 136 h 631"/>
              <a:gd name="T28" fmla="*/ 602 w 3300"/>
              <a:gd name="T29" fmla="*/ 43 h 631"/>
              <a:gd name="T30" fmla="*/ 509 w 3300"/>
              <a:gd name="T31" fmla="*/ 1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00" h="631">
                <a:moveTo>
                  <a:pt x="3300" y="247"/>
                </a:moveTo>
                <a:lnTo>
                  <a:pt x="135" y="247"/>
                </a:lnTo>
                <a:lnTo>
                  <a:pt x="135" y="383"/>
                </a:lnTo>
                <a:lnTo>
                  <a:pt x="3300" y="383"/>
                </a:lnTo>
                <a:lnTo>
                  <a:pt x="3300" y="247"/>
                </a:lnTo>
                <a:close/>
                <a:moveTo>
                  <a:pt x="509" y="19"/>
                </a:moveTo>
                <a:lnTo>
                  <a:pt x="0" y="315"/>
                </a:lnTo>
                <a:lnTo>
                  <a:pt x="509" y="612"/>
                </a:lnTo>
                <a:cubicBezTo>
                  <a:pt x="541" y="631"/>
                  <a:pt x="583" y="620"/>
                  <a:pt x="602" y="588"/>
                </a:cubicBezTo>
                <a:cubicBezTo>
                  <a:pt x="621" y="555"/>
                  <a:pt x="610" y="514"/>
                  <a:pt x="577" y="495"/>
                </a:cubicBezTo>
                <a:lnTo>
                  <a:pt x="577" y="495"/>
                </a:lnTo>
                <a:lnTo>
                  <a:pt x="169" y="257"/>
                </a:lnTo>
                <a:lnTo>
                  <a:pt x="169" y="374"/>
                </a:lnTo>
                <a:lnTo>
                  <a:pt x="577" y="136"/>
                </a:lnTo>
                <a:cubicBezTo>
                  <a:pt x="610" y="117"/>
                  <a:pt x="621" y="76"/>
                  <a:pt x="602" y="43"/>
                </a:cubicBezTo>
                <a:cubicBezTo>
                  <a:pt x="583" y="11"/>
                  <a:pt x="541" y="0"/>
                  <a:pt x="509" y="19"/>
                </a:cubicBezTo>
                <a:close/>
              </a:path>
            </a:pathLst>
          </a:custGeom>
          <a:solidFill>
            <a:schemeClr val="tx1"/>
          </a:solidFill>
          <a:ln w="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2000" dirty="0"/>
          </a:p>
        </p:txBody>
      </p:sp>
      <p:sp>
        <p:nvSpPr>
          <p:cNvPr id="55" name="Freeform 168"/>
          <p:cNvSpPr>
            <a:spLocks noEditPoints="1"/>
          </p:cNvSpPr>
          <p:nvPr/>
        </p:nvSpPr>
        <p:spPr bwMode="auto">
          <a:xfrm>
            <a:off x="2875960" y="5222932"/>
            <a:ext cx="413358" cy="118488"/>
          </a:xfrm>
          <a:custGeom>
            <a:avLst/>
            <a:gdLst>
              <a:gd name="T0" fmla="*/ 3300 w 3300"/>
              <a:gd name="T1" fmla="*/ 247 h 631"/>
              <a:gd name="T2" fmla="*/ 135 w 3300"/>
              <a:gd name="T3" fmla="*/ 247 h 631"/>
              <a:gd name="T4" fmla="*/ 135 w 3300"/>
              <a:gd name="T5" fmla="*/ 383 h 631"/>
              <a:gd name="T6" fmla="*/ 3300 w 3300"/>
              <a:gd name="T7" fmla="*/ 383 h 631"/>
              <a:gd name="T8" fmla="*/ 3300 w 3300"/>
              <a:gd name="T9" fmla="*/ 247 h 631"/>
              <a:gd name="T10" fmla="*/ 509 w 3300"/>
              <a:gd name="T11" fmla="*/ 19 h 631"/>
              <a:gd name="T12" fmla="*/ 0 w 3300"/>
              <a:gd name="T13" fmla="*/ 315 h 631"/>
              <a:gd name="T14" fmla="*/ 509 w 3300"/>
              <a:gd name="T15" fmla="*/ 612 h 631"/>
              <a:gd name="T16" fmla="*/ 602 w 3300"/>
              <a:gd name="T17" fmla="*/ 588 h 631"/>
              <a:gd name="T18" fmla="*/ 577 w 3300"/>
              <a:gd name="T19" fmla="*/ 495 h 631"/>
              <a:gd name="T20" fmla="*/ 577 w 3300"/>
              <a:gd name="T21" fmla="*/ 495 h 631"/>
              <a:gd name="T22" fmla="*/ 169 w 3300"/>
              <a:gd name="T23" fmla="*/ 257 h 631"/>
              <a:gd name="T24" fmla="*/ 169 w 3300"/>
              <a:gd name="T25" fmla="*/ 374 h 631"/>
              <a:gd name="T26" fmla="*/ 577 w 3300"/>
              <a:gd name="T27" fmla="*/ 136 h 631"/>
              <a:gd name="T28" fmla="*/ 602 w 3300"/>
              <a:gd name="T29" fmla="*/ 43 h 631"/>
              <a:gd name="T30" fmla="*/ 509 w 3300"/>
              <a:gd name="T31" fmla="*/ 19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00" h="631">
                <a:moveTo>
                  <a:pt x="3300" y="247"/>
                </a:moveTo>
                <a:lnTo>
                  <a:pt x="135" y="247"/>
                </a:lnTo>
                <a:lnTo>
                  <a:pt x="135" y="383"/>
                </a:lnTo>
                <a:lnTo>
                  <a:pt x="3300" y="383"/>
                </a:lnTo>
                <a:lnTo>
                  <a:pt x="3300" y="247"/>
                </a:lnTo>
                <a:close/>
                <a:moveTo>
                  <a:pt x="509" y="19"/>
                </a:moveTo>
                <a:lnTo>
                  <a:pt x="0" y="315"/>
                </a:lnTo>
                <a:lnTo>
                  <a:pt x="509" y="612"/>
                </a:lnTo>
                <a:cubicBezTo>
                  <a:pt x="541" y="631"/>
                  <a:pt x="583" y="620"/>
                  <a:pt x="602" y="588"/>
                </a:cubicBezTo>
                <a:cubicBezTo>
                  <a:pt x="621" y="555"/>
                  <a:pt x="610" y="514"/>
                  <a:pt x="577" y="495"/>
                </a:cubicBezTo>
                <a:lnTo>
                  <a:pt x="577" y="495"/>
                </a:lnTo>
                <a:lnTo>
                  <a:pt x="169" y="257"/>
                </a:lnTo>
                <a:lnTo>
                  <a:pt x="169" y="374"/>
                </a:lnTo>
                <a:lnTo>
                  <a:pt x="577" y="136"/>
                </a:lnTo>
                <a:cubicBezTo>
                  <a:pt x="610" y="117"/>
                  <a:pt x="621" y="76"/>
                  <a:pt x="602" y="43"/>
                </a:cubicBezTo>
                <a:cubicBezTo>
                  <a:pt x="583" y="11"/>
                  <a:pt x="541" y="0"/>
                  <a:pt x="509" y="19"/>
                </a:cubicBezTo>
                <a:close/>
              </a:path>
            </a:pathLst>
          </a:custGeom>
          <a:solidFill>
            <a:schemeClr val="tx1"/>
          </a:solidFill>
          <a:ln w="0" cap="flat">
            <a:solidFill>
              <a:schemeClr val="tx1"/>
            </a:solidFill>
            <a:prstDash val="solid"/>
            <a:round/>
            <a:headEnd/>
            <a:tailEnd/>
          </a:ln>
        </p:spPr>
        <p:txBody>
          <a:bodyPr vert="horz" wrap="square" lIns="91440" tIns="45720" rIns="91440" bIns="45720" numCol="1" anchor="t" anchorCtr="0" compatLnSpc="1">
            <a:prstTxWarp prst="textNoShape">
              <a:avLst/>
            </a:prstTxWarp>
          </a:bodyPr>
          <a:lstStyle/>
          <a:p>
            <a:endParaRPr lang="en-US" sz="2000" dirty="0"/>
          </a:p>
        </p:txBody>
      </p:sp>
      <p:sp>
        <p:nvSpPr>
          <p:cNvPr id="56" name="TextBox 55"/>
          <p:cNvSpPr txBox="1"/>
          <p:nvPr/>
        </p:nvSpPr>
        <p:spPr>
          <a:xfrm>
            <a:off x="1483428" y="4685409"/>
            <a:ext cx="496900" cy="369332"/>
          </a:xfrm>
          <a:prstGeom prst="rect">
            <a:avLst/>
          </a:prstGeom>
          <a:noFill/>
          <a:ln w="38100">
            <a:solidFill>
              <a:srgbClr val="FF0000"/>
            </a:solidFill>
          </a:ln>
          <a:effectLst>
            <a:outerShdw blurRad="50800" dist="50800" dir="5400000" algn="ctr" rotWithShape="0">
              <a:srgbClr val="000000">
                <a:alpha val="0"/>
              </a:srgbClr>
            </a:outerShdw>
          </a:effectLst>
        </p:spPr>
        <p:txBody>
          <a:bodyPr wrap="square" rtlCol="0">
            <a:spAutoFit/>
          </a:bodyPr>
          <a:lstStyle/>
          <a:p>
            <a:endParaRPr lang="en-US" dirty="0"/>
          </a:p>
        </p:txBody>
      </p:sp>
      <p:sp>
        <p:nvSpPr>
          <p:cNvPr id="57" name="Line 37"/>
          <p:cNvSpPr>
            <a:spLocks noChangeShapeType="1"/>
          </p:cNvSpPr>
          <p:nvPr/>
        </p:nvSpPr>
        <p:spPr bwMode="auto">
          <a:xfrm>
            <a:off x="641449" y="3902915"/>
            <a:ext cx="3816036" cy="1734745"/>
          </a:xfrm>
          <a:prstGeom prst="line">
            <a:avLst/>
          </a:prstGeom>
          <a:noFill/>
          <a:ln w="38100">
            <a:solidFill>
              <a:srgbClr val="D4712B"/>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58" name="Rectangle 22"/>
          <p:cNvSpPr>
            <a:spLocks noChangeArrowheads="1"/>
          </p:cNvSpPr>
          <p:nvPr/>
        </p:nvSpPr>
        <p:spPr bwMode="auto">
          <a:xfrm>
            <a:off x="4496042" y="5530986"/>
            <a:ext cx="146080" cy="275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D</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59" name="Rectangle 22"/>
          <p:cNvSpPr>
            <a:spLocks noChangeArrowheads="1"/>
          </p:cNvSpPr>
          <p:nvPr/>
        </p:nvSpPr>
        <p:spPr bwMode="auto">
          <a:xfrm>
            <a:off x="4691075" y="6043136"/>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2</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60" name="Rectangle 22"/>
          <p:cNvSpPr>
            <a:spLocks noChangeArrowheads="1"/>
          </p:cNvSpPr>
          <p:nvPr/>
        </p:nvSpPr>
        <p:spPr bwMode="auto">
          <a:xfrm>
            <a:off x="4593795" y="5608450"/>
            <a:ext cx="849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200" b="1" dirty="0">
                <a:solidFill>
                  <a:srgbClr val="231F20"/>
                </a:solidFill>
                <a:latin typeface="Univers LT Std 47 Cn Lt" charset="0"/>
                <a:cs typeface="Arial" pitchFamily="34" charset="0"/>
              </a:rPr>
              <a:t>1</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grpSp>
        <p:nvGrpSpPr>
          <p:cNvPr id="62" name="Group 61"/>
          <p:cNvGrpSpPr/>
          <p:nvPr/>
        </p:nvGrpSpPr>
        <p:grpSpPr>
          <a:xfrm>
            <a:off x="384799" y="4419600"/>
            <a:ext cx="1314581" cy="0"/>
            <a:chOff x="1581963" y="5217682"/>
            <a:chExt cx="1165320" cy="0"/>
          </a:xfrm>
        </p:grpSpPr>
        <p:sp>
          <p:nvSpPr>
            <p:cNvPr id="63" name="Line 23"/>
            <p:cNvSpPr>
              <a:spLocks noChangeShapeType="1"/>
            </p:cNvSpPr>
            <p:nvPr/>
          </p:nvSpPr>
          <p:spPr bwMode="auto">
            <a:xfrm flipH="1">
              <a:off x="2650638" y="5217682"/>
              <a:ext cx="96645"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64" name="Line 24"/>
            <p:cNvSpPr>
              <a:spLocks noChangeShapeType="1"/>
            </p:cNvSpPr>
            <p:nvPr/>
          </p:nvSpPr>
          <p:spPr bwMode="auto">
            <a:xfrm flipH="1">
              <a:off x="2498236"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65" name="Line 25"/>
            <p:cNvSpPr>
              <a:spLocks noChangeShapeType="1"/>
            </p:cNvSpPr>
            <p:nvPr/>
          </p:nvSpPr>
          <p:spPr bwMode="auto">
            <a:xfrm flipH="1">
              <a:off x="2345834"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66" name="Line 26"/>
            <p:cNvSpPr>
              <a:spLocks noChangeShapeType="1"/>
            </p:cNvSpPr>
            <p:nvPr/>
          </p:nvSpPr>
          <p:spPr bwMode="auto">
            <a:xfrm flipH="1">
              <a:off x="2193431"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67" name="Line 27"/>
            <p:cNvSpPr>
              <a:spLocks noChangeShapeType="1"/>
            </p:cNvSpPr>
            <p:nvPr/>
          </p:nvSpPr>
          <p:spPr bwMode="auto">
            <a:xfrm flipH="1">
              <a:off x="2039170" y="5217682"/>
              <a:ext cx="96645"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68" name="Line 28"/>
            <p:cNvSpPr>
              <a:spLocks noChangeShapeType="1"/>
            </p:cNvSpPr>
            <p:nvPr/>
          </p:nvSpPr>
          <p:spPr bwMode="auto">
            <a:xfrm flipH="1">
              <a:off x="1886768"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69" name="Line 29"/>
            <p:cNvSpPr>
              <a:spLocks noChangeShapeType="1"/>
            </p:cNvSpPr>
            <p:nvPr/>
          </p:nvSpPr>
          <p:spPr bwMode="auto">
            <a:xfrm flipH="1">
              <a:off x="1734365"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70" name="Line 30"/>
            <p:cNvSpPr>
              <a:spLocks noChangeShapeType="1"/>
            </p:cNvSpPr>
            <p:nvPr/>
          </p:nvSpPr>
          <p:spPr bwMode="auto">
            <a:xfrm flipH="1">
              <a:off x="1581963" y="5217682"/>
              <a:ext cx="94787"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grpSp>
        <p:nvGrpSpPr>
          <p:cNvPr id="71" name="Group 70"/>
          <p:cNvGrpSpPr/>
          <p:nvPr/>
        </p:nvGrpSpPr>
        <p:grpSpPr>
          <a:xfrm>
            <a:off x="1666881" y="4378252"/>
            <a:ext cx="85962" cy="791536"/>
            <a:chOff x="2708253" y="5611083"/>
            <a:chExt cx="76202" cy="613999"/>
          </a:xfrm>
        </p:grpSpPr>
        <p:grpSp>
          <p:nvGrpSpPr>
            <p:cNvPr id="72" name="Group 71"/>
            <p:cNvGrpSpPr/>
            <p:nvPr/>
          </p:nvGrpSpPr>
          <p:grpSpPr>
            <a:xfrm>
              <a:off x="2747284" y="5680939"/>
              <a:ext cx="0" cy="544143"/>
              <a:chOff x="2747284" y="5680939"/>
              <a:chExt cx="0" cy="544143"/>
            </a:xfrm>
          </p:grpSpPr>
          <p:sp>
            <p:nvSpPr>
              <p:cNvPr id="74" name="Line 39"/>
              <p:cNvSpPr>
                <a:spLocks noChangeShapeType="1"/>
              </p:cNvSpPr>
              <p:nvPr/>
            </p:nvSpPr>
            <p:spPr bwMode="auto">
              <a:xfrm flipV="1">
                <a:off x="2747284" y="6151549"/>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75" name="Line 40"/>
              <p:cNvSpPr>
                <a:spLocks noChangeShapeType="1"/>
              </p:cNvSpPr>
              <p:nvPr/>
            </p:nvSpPr>
            <p:spPr bwMode="auto">
              <a:xfrm flipV="1">
                <a:off x="2747284" y="6033897"/>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76" name="Line 41"/>
              <p:cNvSpPr>
                <a:spLocks noChangeShapeType="1"/>
              </p:cNvSpPr>
              <p:nvPr/>
            </p:nvSpPr>
            <p:spPr bwMode="auto">
              <a:xfrm flipV="1">
                <a:off x="2747284" y="5916244"/>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77" name="Line 42"/>
              <p:cNvSpPr>
                <a:spLocks noChangeShapeType="1"/>
              </p:cNvSpPr>
              <p:nvPr/>
            </p:nvSpPr>
            <p:spPr bwMode="auto">
              <a:xfrm flipV="1">
                <a:off x="2747284" y="5798592"/>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78" name="Line 43"/>
              <p:cNvSpPr>
                <a:spLocks noChangeShapeType="1"/>
              </p:cNvSpPr>
              <p:nvPr/>
            </p:nvSpPr>
            <p:spPr bwMode="auto">
              <a:xfrm flipV="1">
                <a:off x="2747284" y="5680939"/>
                <a:ext cx="0" cy="7353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73" name="Freeform 48"/>
            <p:cNvSpPr>
              <a:spLocks/>
            </p:cNvSpPr>
            <p:nvPr/>
          </p:nvSpPr>
          <p:spPr bwMode="auto">
            <a:xfrm>
              <a:off x="2708253" y="5611083"/>
              <a:ext cx="76202" cy="58826"/>
            </a:xfrm>
            <a:custGeom>
              <a:avLst/>
              <a:gdLst>
                <a:gd name="T0" fmla="*/ 41 w 41"/>
                <a:gd name="T1" fmla="*/ 16 h 32"/>
                <a:gd name="T2" fmla="*/ 41 w 41"/>
                <a:gd name="T3" fmla="*/ 16 h 32"/>
                <a:gd name="T4" fmla="*/ 39 w 41"/>
                <a:gd name="T5" fmla="*/ 22 h 32"/>
                <a:gd name="T6" fmla="*/ 36 w 41"/>
                <a:gd name="T7" fmla="*/ 28 h 32"/>
                <a:gd name="T8" fmla="*/ 28 w 41"/>
                <a:gd name="T9" fmla="*/ 32 h 32"/>
                <a:gd name="T10" fmla="*/ 21 w 41"/>
                <a:gd name="T11" fmla="*/ 32 h 32"/>
                <a:gd name="T12" fmla="*/ 21 w 41"/>
                <a:gd name="T13" fmla="*/ 32 h 32"/>
                <a:gd name="T14" fmla="*/ 13 w 41"/>
                <a:gd name="T15" fmla="*/ 32 h 32"/>
                <a:gd name="T16" fmla="*/ 5 w 41"/>
                <a:gd name="T17" fmla="*/ 28 h 32"/>
                <a:gd name="T18" fmla="*/ 3 w 41"/>
                <a:gd name="T19" fmla="*/ 22 h 32"/>
                <a:gd name="T20" fmla="*/ 0 w 41"/>
                <a:gd name="T21" fmla="*/ 16 h 32"/>
                <a:gd name="T22" fmla="*/ 0 w 41"/>
                <a:gd name="T23" fmla="*/ 16 h 32"/>
                <a:gd name="T24" fmla="*/ 3 w 41"/>
                <a:gd name="T25" fmla="*/ 10 h 32"/>
                <a:gd name="T26" fmla="*/ 5 w 41"/>
                <a:gd name="T27" fmla="*/ 6 h 32"/>
                <a:gd name="T28" fmla="*/ 13 w 41"/>
                <a:gd name="T29" fmla="*/ 2 h 32"/>
                <a:gd name="T30" fmla="*/ 21 w 41"/>
                <a:gd name="T31" fmla="*/ 0 h 32"/>
                <a:gd name="T32" fmla="*/ 21 w 41"/>
                <a:gd name="T33" fmla="*/ 0 h 32"/>
                <a:gd name="T34" fmla="*/ 28 w 41"/>
                <a:gd name="T35" fmla="*/ 2 h 32"/>
                <a:gd name="T36" fmla="*/ 36 w 41"/>
                <a:gd name="T37" fmla="*/ 6 h 32"/>
                <a:gd name="T38" fmla="*/ 39 w 41"/>
                <a:gd name="T39" fmla="*/ 10 h 32"/>
                <a:gd name="T40" fmla="*/ 41 w 41"/>
                <a:gd name="T41" fmla="*/ 16 h 32"/>
                <a:gd name="T42" fmla="*/ 41 w 41"/>
                <a:gd name="T4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32">
                  <a:moveTo>
                    <a:pt x="41" y="16"/>
                  </a:moveTo>
                  <a:lnTo>
                    <a:pt x="41" y="16"/>
                  </a:lnTo>
                  <a:lnTo>
                    <a:pt x="39" y="22"/>
                  </a:lnTo>
                  <a:lnTo>
                    <a:pt x="36" y="28"/>
                  </a:lnTo>
                  <a:lnTo>
                    <a:pt x="28" y="32"/>
                  </a:lnTo>
                  <a:lnTo>
                    <a:pt x="21" y="32"/>
                  </a:lnTo>
                  <a:lnTo>
                    <a:pt x="21" y="32"/>
                  </a:lnTo>
                  <a:lnTo>
                    <a:pt x="13" y="32"/>
                  </a:lnTo>
                  <a:lnTo>
                    <a:pt x="5" y="28"/>
                  </a:lnTo>
                  <a:lnTo>
                    <a:pt x="3" y="22"/>
                  </a:lnTo>
                  <a:lnTo>
                    <a:pt x="0" y="16"/>
                  </a:lnTo>
                  <a:lnTo>
                    <a:pt x="0" y="16"/>
                  </a:lnTo>
                  <a:lnTo>
                    <a:pt x="3" y="10"/>
                  </a:lnTo>
                  <a:lnTo>
                    <a:pt x="5" y="6"/>
                  </a:lnTo>
                  <a:lnTo>
                    <a:pt x="13" y="2"/>
                  </a:lnTo>
                  <a:lnTo>
                    <a:pt x="21" y="0"/>
                  </a:lnTo>
                  <a:lnTo>
                    <a:pt x="21" y="0"/>
                  </a:lnTo>
                  <a:lnTo>
                    <a:pt x="28" y="2"/>
                  </a:lnTo>
                  <a:lnTo>
                    <a:pt x="36" y="6"/>
                  </a:lnTo>
                  <a:lnTo>
                    <a:pt x="39" y="10"/>
                  </a:lnTo>
                  <a:lnTo>
                    <a:pt x="41" y="16"/>
                  </a:lnTo>
                  <a:lnTo>
                    <a:pt x="41" y="1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Tree>
    <p:extLst>
      <p:ext uri="{BB962C8B-B14F-4D97-AF65-F5344CB8AC3E}">
        <p14:creationId xmlns:p14="http://schemas.microsoft.com/office/powerpoint/2010/main" val="192544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subTnLst>
                                    <p:set>
                                      <p:cBhvr override="childStyle">
                                        <p:cTn dur="1" fill="hold" display="0" masterRel="nextClick" afterEffect="1"/>
                                        <p:tgtEl>
                                          <p:spTgt spid="55"/>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9"/>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4" grpId="0" animBg="1"/>
      <p:bldP spid="15" grpId="0" animBg="1"/>
      <p:bldP spid="16" grpId="0" animBg="1"/>
      <p:bldP spid="17" grpId="0"/>
      <p:bldP spid="18" grpId="0"/>
      <p:bldP spid="22" grpId="0"/>
      <p:bldP spid="37" grpId="0" animBg="1"/>
      <p:bldP spid="54" grpId="0" uiExpand="1" animBg="1"/>
      <p:bldP spid="55" grpId="0" uiExpand="1" animBg="1"/>
      <p:bldP spid="56" grpId="0" animBg="1"/>
      <p:bldP spid="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Line 438"/>
          <p:cNvSpPr>
            <a:spLocks noChangeShapeType="1"/>
          </p:cNvSpPr>
          <p:nvPr/>
        </p:nvSpPr>
        <p:spPr bwMode="auto">
          <a:xfrm>
            <a:off x="4217373" y="4510898"/>
            <a:ext cx="3158558" cy="0"/>
          </a:xfrm>
          <a:prstGeom prst="line">
            <a:avLst/>
          </a:prstGeom>
          <a:noFill/>
          <a:ln w="38100">
            <a:solidFill>
              <a:srgbClr val="D4722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39" name="Freeform 439"/>
          <p:cNvSpPr>
            <a:spLocks/>
          </p:cNvSpPr>
          <p:nvPr/>
        </p:nvSpPr>
        <p:spPr bwMode="auto">
          <a:xfrm>
            <a:off x="4557650" y="3263731"/>
            <a:ext cx="2818281" cy="1236831"/>
          </a:xfrm>
          <a:custGeom>
            <a:avLst/>
            <a:gdLst>
              <a:gd name="T0" fmla="*/ 0 w 1731"/>
              <a:gd name="T1" fmla="*/ 0 h 718"/>
              <a:gd name="T2" fmla="*/ 0 w 1731"/>
              <a:gd name="T3" fmla="*/ 0 h 718"/>
              <a:gd name="T4" fmla="*/ 17 w 1731"/>
              <a:gd name="T5" fmla="*/ 84 h 718"/>
              <a:gd name="T6" fmla="*/ 37 w 1731"/>
              <a:gd name="T7" fmla="*/ 156 h 718"/>
              <a:gd name="T8" fmla="*/ 69 w 1731"/>
              <a:gd name="T9" fmla="*/ 260 h 718"/>
              <a:gd name="T10" fmla="*/ 69 w 1731"/>
              <a:gd name="T11" fmla="*/ 260 h 718"/>
              <a:gd name="T12" fmla="*/ 81 w 1731"/>
              <a:gd name="T13" fmla="*/ 296 h 718"/>
              <a:gd name="T14" fmla="*/ 91 w 1731"/>
              <a:gd name="T15" fmla="*/ 328 h 718"/>
              <a:gd name="T16" fmla="*/ 115 w 1731"/>
              <a:gd name="T17" fmla="*/ 380 h 718"/>
              <a:gd name="T18" fmla="*/ 138 w 1731"/>
              <a:gd name="T19" fmla="*/ 420 h 718"/>
              <a:gd name="T20" fmla="*/ 162 w 1731"/>
              <a:gd name="T21" fmla="*/ 460 h 718"/>
              <a:gd name="T22" fmla="*/ 162 w 1731"/>
              <a:gd name="T23" fmla="*/ 460 h 718"/>
              <a:gd name="T24" fmla="*/ 184 w 1731"/>
              <a:gd name="T25" fmla="*/ 494 h 718"/>
              <a:gd name="T26" fmla="*/ 206 w 1731"/>
              <a:gd name="T27" fmla="*/ 522 h 718"/>
              <a:gd name="T28" fmla="*/ 231 w 1731"/>
              <a:gd name="T29" fmla="*/ 546 h 718"/>
              <a:gd name="T30" fmla="*/ 253 w 1731"/>
              <a:gd name="T31" fmla="*/ 568 h 718"/>
              <a:gd name="T32" fmla="*/ 253 w 1731"/>
              <a:gd name="T33" fmla="*/ 568 h 718"/>
              <a:gd name="T34" fmla="*/ 278 w 1731"/>
              <a:gd name="T35" fmla="*/ 588 h 718"/>
              <a:gd name="T36" fmla="*/ 300 w 1731"/>
              <a:gd name="T37" fmla="*/ 606 h 718"/>
              <a:gd name="T38" fmla="*/ 322 w 1731"/>
              <a:gd name="T39" fmla="*/ 620 h 718"/>
              <a:gd name="T40" fmla="*/ 346 w 1731"/>
              <a:gd name="T41" fmla="*/ 634 h 718"/>
              <a:gd name="T42" fmla="*/ 346 w 1731"/>
              <a:gd name="T43" fmla="*/ 634 h 718"/>
              <a:gd name="T44" fmla="*/ 368 w 1731"/>
              <a:gd name="T45" fmla="*/ 646 h 718"/>
              <a:gd name="T46" fmla="*/ 393 w 1731"/>
              <a:gd name="T47" fmla="*/ 656 h 718"/>
              <a:gd name="T48" fmla="*/ 437 w 1731"/>
              <a:gd name="T49" fmla="*/ 674 h 718"/>
              <a:gd name="T50" fmla="*/ 437 w 1731"/>
              <a:gd name="T51" fmla="*/ 674 h 718"/>
              <a:gd name="T52" fmla="*/ 484 w 1731"/>
              <a:gd name="T53" fmla="*/ 688 h 718"/>
              <a:gd name="T54" fmla="*/ 530 w 1731"/>
              <a:gd name="T55" fmla="*/ 698 h 718"/>
              <a:gd name="T56" fmla="*/ 530 w 1731"/>
              <a:gd name="T57" fmla="*/ 698 h 718"/>
              <a:gd name="T58" fmla="*/ 577 w 1731"/>
              <a:gd name="T59" fmla="*/ 706 h 718"/>
              <a:gd name="T60" fmla="*/ 624 w 1731"/>
              <a:gd name="T61" fmla="*/ 712 h 718"/>
              <a:gd name="T62" fmla="*/ 624 w 1731"/>
              <a:gd name="T63" fmla="*/ 712 h 718"/>
              <a:gd name="T64" fmla="*/ 668 w 1731"/>
              <a:gd name="T65" fmla="*/ 714 h 718"/>
              <a:gd name="T66" fmla="*/ 715 w 1731"/>
              <a:gd name="T67" fmla="*/ 718 h 718"/>
              <a:gd name="T68" fmla="*/ 715 w 1731"/>
              <a:gd name="T69" fmla="*/ 718 h 718"/>
              <a:gd name="T70" fmla="*/ 761 w 1731"/>
              <a:gd name="T71" fmla="*/ 718 h 718"/>
              <a:gd name="T72" fmla="*/ 808 w 1731"/>
              <a:gd name="T73" fmla="*/ 718 h 718"/>
              <a:gd name="T74" fmla="*/ 808 w 1731"/>
              <a:gd name="T75" fmla="*/ 718 h 718"/>
              <a:gd name="T76" fmla="*/ 901 w 1731"/>
              <a:gd name="T77" fmla="*/ 714 h 718"/>
              <a:gd name="T78" fmla="*/ 901 w 1731"/>
              <a:gd name="T79" fmla="*/ 714 h 718"/>
              <a:gd name="T80" fmla="*/ 992 w 1731"/>
              <a:gd name="T81" fmla="*/ 708 h 718"/>
              <a:gd name="T82" fmla="*/ 992 w 1731"/>
              <a:gd name="T83" fmla="*/ 708 h 718"/>
              <a:gd name="T84" fmla="*/ 1085 w 1731"/>
              <a:gd name="T85" fmla="*/ 700 h 718"/>
              <a:gd name="T86" fmla="*/ 1085 w 1731"/>
              <a:gd name="T87" fmla="*/ 700 h 718"/>
              <a:gd name="T88" fmla="*/ 1176 w 1731"/>
              <a:gd name="T89" fmla="*/ 688 h 718"/>
              <a:gd name="T90" fmla="*/ 1176 w 1731"/>
              <a:gd name="T91" fmla="*/ 688 h 718"/>
              <a:gd name="T92" fmla="*/ 1269 w 1731"/>
              <a:gd name="T93" fmla="*/ 676 h 718"/>
              <a:gd name="T94" fmla="*/ 1269 w 1731"/>
              <a:gd name="T95" fmla="*/ 676 h 718"/>
              <a:gd name="T96" fmla="*/ 1363 w 1731"/>
              <a:gd name="T97" fmla="*/ 662 h 718"/>
              <a:gd name="T98" fmla="*/ 1363 w 1731"/>
              <a:gd name="T99" fmla="*/ 662 h 718"/>
              <a:gd name="T100" fmla="*/ 1454 w 1731"/>
              <a:gd name="T101" fmla="*/ 648 h 718"/>
              <a:gd name="T102" fmla="*/ 1454 w 1731"/>
              <a:gd name="T103" fmla="*/ 648 h 718"/>
              <a:gd name="T104" fmla="*/ 1547 w 1731"/>
              <a:gd name="T105" fmla="*/ 632 h 718"/>
              <a:gd name="T106" fmla="*/ 1547 w 1731"/>
              <a:gd name="T107" fmla="*/ 632 h 718"/>
              <a:gd name="T108" fmla="*/ 1640 w 1731"/>
              <a:gd name="T109" fmla="*/ 616 h 718"/>
              <a:gd name="T110" fmla="*/ 1640 w 1731"/>
              <a:gd name="T111" fmla="*/ 616 h 718"/>
              <a:gd name="T112" fmla="*/ 1731 w 1731"/>
              <a:gd name="T113" fmla="*/ 598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1" h="718">
                <a:moveTo>
                  <a:pt x="0" y="0"/>
                </a:moveTo>
                <a:lnTo>
                  <a:pt x="0" y="0"/>
                </a:lnTo>
                <a:lnTo>
                  <a:pt x="17" y="84"/>
                </a:lnTo>
                <a:lnTo>
                  <a:pt x="37" y="156"/>
                </a:lnTo>
                <a:lnTo>
                  <a:pt x="69" y="260"/>
                </a:lnTo>
                <a:lnTo>
                  <a:pt x="69" y="260"/>
                </a:lnTo>
                <a:lnTo>
                  <a:pt x="81" y="296"/>
                </a:lnTo>
                <a:lnTo>
                  <a:pt x="91" y="328"/>
                </a:lnTo>
                <a:lnTo>
                  <a:pt x="115" y="380"/>
                </a:lnTo>
                <a:lnTo>
                  <a:pt x="138" y="420"/>
                </a:lnTo>
                <a:lnTo>
                  <a:pt x="162" y="460"/>
                </a:lnTo>
                <a:lnTo>
                  <a:pt x="162" y="460"/>
                </a:lnTo>
                <a:lnTo>
                  <a:pt x="184" y="494"/>
                </a:lnTo>
                <a:lnTo>
                  <a:pt x="206" y="522"/>
                </a:lnTo>
                <a:lnTo>
                  <a:pt x="231" y="546"/>
                </a:lnTo>
                <a:lnTo>
                  <a:pt x="253" y="568"/>
                </a:lnTo>
                <a:lnTo>
                  <a:pt x="253" y="568"/>
                </a:lnTo>
                <a:lnTo>
                  <a:pt x="278" y="588"/>
                </a:lnTo>
                <a:lnTo>
                  <a:pt x="300" y="606"/>
                </a:lnTo>
                <a:lnTo>
                  <a:pt x="322" y="620"/>
                </a:lnTo>
                <a:lnTo>
                  <a:pt x="346" y="634"/>
                </a:lnTo>
                <a:lnTo>
                  <a:pt x="346" y="634"/>
                </a:lnTo>
                <a:lnTo>
                  <a:pt x="368" y="646"/>
                </a:lnTo>
                <a:lnTo>
                  <a:pt x="393" y="656"/>
                </a:lnTo>
                <a:lnTo>
                  <a:pt x="437" y="674"/>
                </a:lnTo>
                <a:lnTo>
                  <a:pt x="437" y="674"/>
                </a:lnTo>
                <a:lnTo>
                  <a:pt x="484" y="688"/>
                </a:lnTo>
                <a:lnTo>
                  <a:pt x="530" y="698"/>
                </a:lnTo>
                <a:lnTo>
                  <a:pt x="530" y="698"/>
                </a:lnTo>
                <a:lnTo>
                  <a:pt x="577" y="706"/>
                </a:lnTo>
                <a:lnTo>
                  <a:pt x="624" y="712"/>
                </a:lnTo>
                <a:lnTo>
                  <a:pt x="624" y="712"/>
                </a:lnTo>
                <a:lnTo>
                  <a:pt x="668" y="714"/>
                </a:lnTo>
                <a:lnTo>
                  <a:pt x="715" y="718"/>
                </a:lnTo>
                <a:lnTo>
                  <a:pt x="715" y="718"/>
                </a:lnTo>
                <a:lnTo>
                  <a:pt x="761" y="718"/>
                </a:lnTo>
                <a:lnTo>
                  <a:pt x="808" y="718"/>
                </a:lnTo>
                <a:lnTo>
                  <a:pt x="808" y="718"/>
                </a:lnTo>
                <a:lnTo>
                  <a:pt x="901" y="714"/>
                </a:lnTo>
                <a:lnTo>
                  <a:pt x="901" y="714"/>
                </a:lnTo>
                <a:lnTo>
                  <a:pt x="992" y="708"/>
                </a:lnTo>
                <a:lnTo>
                  <a:pt x="992" y="708"/>
                </a:lnTo>
                <a:lnTo>
                  <a:pt x="1085" y="700"/>
                </a:lnTo>
                <a:lnTo>
                  <a:pt x="1085" y="700"/>
                </a:lnTo>
                <a:lnTo>
                  <a:pt x="1176" y="688"/>
                </a:lnTo>
                <a:lnTo>
                  <a:pt x="1176" y="688"/>
                </a:lnTo>
                <a:lnTo>
                  <a:pt x="1269" y="676"/>
                </a:lnTo>
                <a:lnTo>
                  <a:pt x="1269" y="676"/>
                </a:lnTo>
                <a:lnTo>
                  <a:pt x="1363" y="662"/>
                </a:lnTo>
                <a:lnTo>
                  <a:pt x="1363" y="662"/>
                </a:lnTo>
                <a:lnTo>
                  <a:pt x="1454" y="648"/>
                </a:lnTo>
                <a:lnTo>
                  <a:pt x="1454" y="648"/>
                </a:lnTo>
                <a:lnTo>
                  <a:pt x="1547" y="632"/>
                </a:lnTo>
                <a:lnTo>
                  <a:pt x="1547" y="632"/>
                </a:lnTo>
                <a:lnTo>
                  <a:pt x="1640" y="616"/>
                </a:lnTo>
                <a:lnTo>
                  <a:pt x="1640" y="616"/>
                </a:lnTo>
                <a:lnTo>
                  <a:pt x="1731" y="598"/>
                </a:lnTo>
              </a:path>
            </a:pathLst>
          </a:custGeom>
          <a:noFill/>
          <a:ln w="38100">
            <a:solidFill>
              <a:srgbClr val="774C6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40" name="Line 440"/>
          <p:cNvSpPr>
            <a:spLocks noChangeShapeType="1"/>
          </p:cNvSpPr>
          <p:nvPr/>
        </p:nvSpPr>
        <p:spPr bwMode="auto">
          <a:xfrm flipH="1">
            <a:off x="4217373" y="3704718"/>
            <a:ext cx="3158558" cy="1698490"/>
          </a:xfrm>
          <a:prstGeom prst="line">
            <a:avLst/>
          </a:prstGeom>
          <a:noFill/>
          <a:ln w="38100">
            <a:solidFill>
              <a:srgbClr val="1F819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1" name="Freeform 5"/>
          <p:cNvSpPr>
            <a:spLocks/>
          </p:cNvSpPr>
          <p:nvPr/>
        </p:nvSpPr>
        <p:spPr bwMode="auto">
          <a:xfrm>
            <a:off x="412256" y="4463828"/>
            <a:ext cx="1022461" cy="988776"/>
          </a:xfrm>
          <a:custGeom>
            <a:avLst/>
            <a:gdLst>
              <a:gd name="T0" fmla="*/ 0 w 628"/>
              <a:gd name="T1" fmla="*/ 0 h 574"/>
              <a:gd name="T2" fmla="*/ 628 w 628"/>
              <a:gd name="T3" fmla="*/ 0 h 574"/>
              <a:gd name="T4" fmla="*/ 628 w 628"/>
              <a:gd name="T5" fmla="*/ 242 h 574"/>
              <a:gd name="T6" fmla="*/ 0 w 628"/>
              <a:gd name="T7" fmla="*/ 574 h 574"/>
              <a:gd name="T8" fmla="*/ 0 w 628"/>
              <a:gd name="T9" fmla="*/ 0 h 574"/>
            </a:gdLst>
            <a:ahLst/>
            <a:cxnLst>
              <a:cxn ang="0">
                <a:pos x="T0" y="T1"/>
              </a:cxn>
              <a:cxn ang="0">
                <a:pos x="T2" y="T3"/>
              </a:cxn>
              <a:cxn ang="0">
                <a:pos x="T4" y="T5"/>
              </a:cxn>
              <a:cxn ang="0">
                <a:pos x="T6" y="T7"/>
              </a:cxn>
              <a:cxn ang="0">
                <a:pos x="T8" y="T9"/>
              </a:cxn>
            </a:cxnLst>
            <a:rect l="0" t="0" r="r" b="b"/>
            <a:pathLst>
              <a:path w="628" h="574">
                <a:moveTo>
                  <a:pt x="0" y="0"/>
                </a:moveTo>
                <a:lnTo>
                  <a:pt x="628" y="0"/>
                </a:lnTo>
                <a:lnTo>
                  <a:pt x="628" y="242"/>
                </a:lnTo>
                <a:lnTo>
                  <a:pt x="0" y="574"/>
                </a:lnTo>
                <a:lnTo>
                  <a:pt x="0" y="0"/>
                </a:lnTo>
                <a:close/>
              </a:path>
            </a:pathLst>
          </a:custGeom>
          <a:solidFill>
            <a:srgbClr val="6D9C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42" name="Freeform 6"/>
          <p:cNvSpPr>
            <a:spLocks/>
          </p:cNvSpPr>
          <p:nvPr/>
        </p:nvSpPr>
        <p:spPr bwMode="auto">
          <a:xfrm>
            <a:off x="412256" y="4015950"/>
            <a:ext cx="1022461" cy="447878"/>
          </a:xfrm>
          <a:custGeom>
            <a:avLst/>
            <a:gdLst>
              <a:gd name="T0" fmla="*/ 0 w 628"/>
              <a:gd name="T1" fmla="*/ 0 h 260"/>
              <a:gd name="T2" fmla="*/ 0 w 628"/>
              <a:gd name="T3" fmla="*/ 260 h 260"/>
              <a:gd name="T4" fmla="*/ 628 w 628"/>
              <a:gd name="T5" fmla="*/ 260 h 260"/>
              <a:gd name="T6" fmla="*/ 0 w 628"/>
              <a:gd name="T7" fmla="*/ 0 h 260"/>
            </a:gdLst>
            <a:ahLst/>
            <a:cxnLst>
              <a:cxn ang="0">
                <a:pos x="T0" y="T1"/>
              </a:cxn>
              <a:cxn ang="0">
                <a:pos x="T2" y="T3"/>
              </a:cxn>
              <a:cxn ang="0">
                <a:pos x="T4" y="T5"/>
              </a:cxn>
              <a:cxn ang="0">
                <a:pos x="T6" y="T7"/>
              </a:cxn>
            </a:cxnLst>
            <a:rect l="0" t="0" r="r" b="b"/>
            <a:pathLst>
              <a:path w="628" h="260">
                <a:moveTo>
                  <a:pt x="0" y="0"/>
                </a:moveTo>
                <a:lnTo>
                  <a:pt x="0" y="260"/>
                </a:lnTo>
                <a:lnTo>
                  <a:pt x="628" y="260"/>
                </a:lnTo>
                <a:lnTo>
                  <a:pt x="0" y="0"/>
                </a:lnTo>
                <a:close/>
              </a:path>
            </a:pathLst>
          </a:custGeom>
          <a:solidFill>
            <a:srgbClr val="DF96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43" name="Freeform 7"/>
          <p:cNvSpPr>
            <a:spLocks/>
          </p:cNvSpPr>
          <p:nvPr/>
        </p:nvSpPr>
        <p:spPr bwMode="auto">
          <a:xfrm>
            <a:off x="1434717" y="4463828"/>
            <a:ext cx="424941" cy="416871"/>
          </a:xfrm>
          <a:custGeom>
            <a:avLst/>
            <a:gdLst>
              <a:gd name="T0" fmla="*/ 0 w 261"/>
              <a:gd name="T1" fmla="*/ 242 h 242"/>
              <a:gd name="T2" fmla="*/ 0 w 261"/>
              <a:gd name="T3" fmla="*/ 0 h 242"/>
              <a:gd name="T4" fmla="*/ 261 w 261"/>
              <a:gd name="T5" fmla="*/ 106 h 242"/>
              <a:gd name="T6" fmla="*/ 0 w 261"/>
              <a:gd name="T7" fmla="*/ 242 h 242"/>
            </a:gdLst>
            <a:ahLst/>
            <a:cxnLst>
              <a:cxn ang="0">
                <a:pos x="T0" y="T1"/>
              </a:cxn>
              <a:cxn ang="0">
                <a:pos x="T2" y="T3"/>
              </a:cxn>
              <a:cxn ang="0">
                <a:pos x="T4" y="T5"/>
              </a:cxn>
              <a:cxn ang="0">
                <a:pos x="T6" y="T7"/>
              </a:cxn>
            </a:cxnLst>
            <a:rect l="0" t="0" r="r" b="b"/>
            <a:pathLst>
              <a:path w="261" h="242">
                <a:moveTo>
                  <a:pt x="0" y="242"/>
                </a:moveTo>
                <a:lnTo>
                  <a:pt x="0" y="0"/>
                </a:lnTo>
                <a:lnTo>
                  <a:pt x="261" y="106"/>
                </a:lnTo>
                <a:lnTo>
                  <a:pt x="0" y="24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244" name="Line 8"/>
          <p:cNvSpPr>
            <a:spLocks noChangeShapeType="1"/>
          </p:cNvSpPr>
          <p:nvPr/>
        </p:nvSpPr>
        <p:spPr bwMode="auto">
          <a:xfrm flipV="1">
            <a:off x="412256" y="3295901"/>
            <a:ext cx="0" cy="215670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5" name="Line 9"/>
          <p:cNvSpPr>
            <a:spLocks noChangeShapeType="1"/>
          </p:cNvSpPr>
          <p:nvPr/>
        </p:nvSpPr>
        <p:spPr bwMode="auto">
          <a:xfrm>
            <a:off x="412256" y="5452604"/>
            <a:ext cx="3464645"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6" name="Freeform 10"/>
          <p:cNvSpPr>
            <a:spLocks/>
          </p:cNvSpPr>
          <p:nvPr/>
        </p:nvSpPr>
        <p:spPr bwMode="auto">
          <a:xfrm>
            <a:off x="752534" y="3313127"/>
            <a:ext cx="2816653" cy="1236831"/>
          </a:xfrm>
          <a:custGeom>
            <a:avLst/>
            <a:gdLst>
              <a:gd name="T0" fmla="*/ 0 w 1730"/>
              <a:gd name="T1" fmla="*/ 0 h 718"/>
              <a:gd name="T2" fmla="*/ 0 w 1730"/>
              <a:gd name="T3" fmla="*/ 0 h 718"/>
              <a:gd name="T4" fmla="*/ 17 w 1730"/>
              <a:gd name="T5" fmla="*/ 84 h 718"/>
              <a:gd name="T6" fmla="*/ 36 w 1730"/>
              <a:gd name="T7" fmla="*/ 156 h 718"/>
              <a:gd name="T8" fmla="*/ 68 w 1730"/>
              <a:gd name="T9" fmla="*/ 260 h 718"/>
              <a:gd name="T10" fmla="*/ 68 w 1730"/>
              <a:gd name="T11" fmla="*/ 260 h 718"/>
              <a:gd name="T12" fmla="*/ 81 w 1730"/>
              <a:gd name="T13" fmla="*/ 296 h 718"/>
              <a:gd name="T14" fmla="*/ 90 w 1730"/>
              <a:gd name="T15" fmla="*/ 328 h 718"/>
              <a:gd name="T16" fmla="*/ 115 w 1730"/>
              <a:gd name="T17" fmla="*/ 380 h 718"/>
              <a:gd name="T18" fmla="*/ 137 w 1730"/>
              <a:gd name="T19" fmla="*/ 420 h 718"/>
              <a:gd name="T20" fmla="*/ 162 w 1730"/>
              <a:gd name="T21" fmla="*/ 460 h 718"/>
              <a:gd name="T22" fmla="*/ 162 w 1730"/>
              <a:gd name="T23" fmla="*/ 460 h 718"/>
              <a:gd name="T24" fmla="*/ 184 w 1730"/>
              <a:gd name="T25" fmla="*/ 494 h 718"/>
              <a:gd name="T26" fmla="*/ 206 w 1730"/>
              <a:gd name="T27" fmla="*/ 522 h 718"/>
              <a:gd name="T28" fmla="*/ 230 w 1730"/>
              <a:gd name="T29" fmla="*/ 546 h 718"/>
              <a:gd name="T30" fmla="*/ 252 w 1730"/>
              <a:gd name="T31" fmla="*/ 568 h 718"/>
              <a:gd name="T32" fmla="*/ 252 w 1730"/>
              <a:gd name="T33" fmla="*/ 568 h 718"/>
              <a:gd name="T34" fmla="*/ 277 w 1730"/>
              <a:gd name="T35" fmla="*/ 588 h 718"/>
              <a:gd name="T36" fmla="*/ 299 w 1730"/>
              <a:gd name="T37" fmla="*/ 606 h 718"/>
              <a:gd name="T38" fmla="*/ 321 w 1730"/>
              <a:gd name="T39" fmla="*/ 620 h 718"/>
              <a:gd name="T40" fmla="*/ 346 w 1730"/>
              <a:gd name="T41" fmla="*/ 634 h 718"/>
              <a:gd name="T42" fmla="*/ 346 w 1730"/>
              <a:gd name="T43" fmla="*/ 634 h 718"/>
              <a:gd name="T44" fmla="*/ 368 w 1730"/>
              <a:gd name="T45" fmla="*/ 646 h 718"/>
              <a:gd name="T46" fmla="*/ 392 w 1730"/>
              <a:gd name="T47" fmla="*/ 656 h 718"/>
              <a:gd name="T48" fmla="*/ 437 w 1730"/>
              <a:gd name="T49" fmla="*/ 674 h 718"/>
              <a:gd name="T50" fmla="*/ 437 w 1730"/>
              <a:gd name="T51" fmla="*/ 674 h 718"/>
              <a:gd name="T52" fmla="*/ 483 w 1730"/>
              <a:gd name="T53" fmla="*/ 688 h 718"/>
              <a:gd name="T54" fmla="*/ 530 w 1730"/>
              <a:gd name="T55" fmla="*/ 698 h 718"/>
              <a:gd name="T56" fmla="*/ 530 w 1730"/>
              <a:gd name="T57" fmla="*/ 698 h 718"/>
              <a:gd name="T58" fmla="*/ 576 w 1730"/>
              <a:gd name="T59" fmla="*/ 706 h 718"/>
              <a:gd name="T60" fmla="*/ 623 w 1730"/>
              <a:gd name="T61" fmla="*/ 712 h 718"/>
              <a:gd name="T62" fmla="*/ 623 w 1730"/>
              <a:gd name="T63" fmla="*/ 712 h 718"/>
              <a:gd name="T64" fmla="*/ 667 w 1730"/>
              <a:gd name="T65" fmla="*/ 714 h 718"/>
              <a:gd name="T66" fmla="*/ 714 w 1730"/>
              <a:gd name="T67" fmla="*/ 718 h 718"/>
              <a:gd name="T68" fmla="*/ 714 w 1730"/>
              <a:gd name="T69" fmla="*/ 718 h 718"/>
              <a:gd name="T70" fmla="*/ 761 w 1730"/>
              <a:gd name="T71" fmla="*/ 718 h 718"/>
              <a:gd name="T72" fmla="*/ 807 w 1730"/>
              <a:gd name="T73" fmla="*/ 718 h 718"/>
              <a:gd name="T74" fmla="*/ 807 w 1730"/>
              <a:gd name="T75" fmla="*/ 718 h 718"/>
              <a:gd name="T76" fmla="*/ 901 w 1730"/>
              <a:gd name="T77" fmla="*/ 714 h 718"/>
              <a:gd name="T78" fmla="*/ 901 w 1730"/>
              <a:gd name="T79" fmla="*/ 714 h 718"/>
              <a:gd name="T80" fmla="*/ 991 w 1730"/>
              <a:gd name="T81" fmla="*/ 708 h 718"/>
              <a:gd name="T82" fmla="*/ 991 w 1730"/>
              <a:gd name="T83" fmla="*/ 708 h 718"/>
              <a:gd name="T84" fmla="*/ 1085 w 1730"/>
              <a:gd name="T85" fmla="*/ 700 h 718"/>
              <a:gd name="T86" fmla="*/ 1085 w 1730"/>
              <a:gd name="T87" fmla="*/ 700 h 718"/>
              <a:gd name="T88" fmla="*/ 1176 w 1730"/>
              <a:gd name="T89" fmla="*/ 688 h 718"/>
              <a:gd name="T90" fmla="*/ 1176 w 1730"/>
              <a:gd name="T91" fmla="*/ 688 h 718"/>
              <a:gd name="T92" fmla="*/ 1269 w 1730"/>
              <a:gd name="T93" fmla="*/ 676 h 718"/>
              <a:gd name="T94" fmla="*/ 1269 w 1730"/>
              <a:gd name="T95" fmla="*/ 676 h 718"/>
              <a:gd name="T96" fmla="*/ 1362 w 1730"/>
              <a:gd name="T97" fmla="*/ 662 h 718"/>
              <a:gd name="T98" fmla="*/ 1362 w 1730"/>
              <a:gd name="T99" fmla="*/ 662 h 718"/>
              <a:gd name="T100" fmla="*/ 1453 w 1730"/>
              <a:gd name="T101" fmla="*/ 648 h 718"/>
              <a:gd name="T102" fmla="*/ 1453 w 1730"/>
              <a:gd name="T103" fmla="*/ 648 h 718"/>
              <a:gd name="T104" fmla="*/ 1546 w 1730"/>
              <a:gd name="T105" fmla="*/ 632 h 718"/>
              <a:gd name="T106" fmla="*/ 1546 w 1730"/>
              <a:gd name="T107" fmla="*/ 632 h 718"/>
              <a:gd name="T108" fmla="*/ 1637 w 1730"/>
              <a:gd name="T109" fmla="*/ 616 h 718"/>
              <a:gd name="T110" fmla="*/ 1637 w 1730"/>
              <a:gd name="T111" fmla="*/ 616 h 718"/>
              <a:gd name="T112" fmla="*/ 1730 w 1730"/>
              <a:gd name="T113" fmla="*/ 598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30" h="718">
                <a:moveTo>
                  <a:pt x="0" y="0"/>
                </a:moveTo>
                <a:lnTo>
                  <a:pt x="0" y="0"/>
                </a:lnTo>
                <a:lnTo>
                  <a:pt x="17" y="84"/>
                </a:lnTo>
                <a:lnTo>
                  <a:pt x="36" y="156"/>
                </a:lnTo>
                <a:lnTo>
                  <a:pt x="68" y="260"/>
                </a:lnTo>
                <a:lnTo>
                  <a:pt x="68" y="260"/>
                </a:lnTo>
                <a:lnTo>
                  <a:pt x="81" y="296"/>
                </a:lnTo>
                <a:lnTo>
                  <a:pt x="90" y="328"/>
                </a:lnTo>
                <a:lnTo>
                  <a:pt x="115" y="380"/>
                </a:lnTo>
                <a:lnTo>
                  <a:pt x="137" y="420"/>
                </a:lnTo>
                <a:lnTo>
                  <a:pt x="162" y="460"/>
                </a:lnTo>
                <a:lnTo>
                  <a:pt x="162" y="460"/>
                </a:lnTo>
                <a:lnTo>
                  <a:pt x="184" y="494"/>
                </a:lnTo>
                <a:lnTo>
                  <a:pt x="206" y="522"/>
                </a:lnTo>
                <a:lnTo>
                  <a:pt x="230" y="546"/>
                </a:lnTo>
                <a:lnTo>
                  <a:pt x="252" y="568"/>
                </a:lnTo>
                <a:lnTo>
                  <a:pt x="252" y="568"/>
                </a:lnTo>
                <a:lnTo>
                  <a:pt x="277" y="588"/>
                </a:lnTo>
                <a:lnTo>
                  <a:pt x="299" y="606"/>
                </a:lnTo>
                <a:lnTo>
                  <a:pt x="321" y="620"/>
                </a:lnTo>
                <a:lnTo>
                  <a:pt x="346" y="634"/>
                </a:lnTo>
                <a:lnTo>
                  <a:pt x="346" y="634"/>
                </a:lnTo>
                <a:lnTo>
                  <a:pt x="368" y="646"/>
                </a:lnTo>
                <a:lnTo>
                  <a:pt x="392" y="656"/>
                </a:lnTo>
                <a:lnTo>
                  <a:pt x="437" y="674"/>
                </a:lnTo>
                <a:lnTo>
                  <a:pt x="437" y="674"/>
                </a:lnTo>
                <a:lnTo>
                  <a:pt x="483" y="688"/>
                </a:lnTo>
                <a:lnTo>
                  <a:pt x="530" y="698"/>
                </a:lnTo>
                <a:lnTo>
                  <a:pt x="530" y="698"/>
                </a:lnTo>
                <a:lnTo>
                  <a:pt x="576" y="706"/>
                </a:lnTo>
                <a:lnTo>
                  <a:pt x="623" y="712"/>
                </a:lnTo>
                <a:lnTo>
                  <a:pt x="623" y="712"/>
                </a:lnTo>
                <a:lnTo>
                  <a:pt x="667" y="714"/>
                </a:lnTo>
                <a:lnTo>
                  <a:pt x="714" y="718"/>
                </a:lnTo>
                <a:lnTo>
                  <a:pt x="714" y="718"/>
                </a:lnTo>
                <a:lnTo>
                  <a:pt x="761" y="718"/>
                </a:lnTo>
                <a:lnTo>
                  <a:pt x="807" y="718"/>
                </a:lnTo>
                <a:lnTo>
                  <a:pt x="807" y="718"/>
                </a:lnTo>
                <a:lnTo>
                  <a:pt x="901" y="714"/>
                </a:lnTo>
                <a:lnTo>
                  <a:pt x="901" y="714"/>
                </a:lnTo>
                <a:lnTo>
                  <a:pt x="991" y="708"/>
                </a:lnTo>
                <a:lnTo>
                  <a:pt x="991" y="708"/>
                </a:lnTo>
                <a:lnTo>
                  <a:pt x="1085" y="700"/>
                </a:lnTo>
                <a:lnTo>
                  <a:pt x="1085" y="700"/>
                </a:lnTo>
                <a:lnTo>
                  <a:pt x="1176" y="688"/>
                </a:lnTo>
                <a:lnTo>
                  <a:pt x="1176" y="688"/>
                </a:lnTo>
                <a:lnTo>
                  <a:pt x="1269" y="676"/>
                </a:lnTo>
                <a:lnTo>
                  <a:pt x="1269" y="676"/>
                </a:lnTo>
                <a:lnTo>
                  <a:pt x="1362" y="662"/>
                </a:lnTo>
                <a:lnTo>
                  <a:pt x="1362" y="662"/>
                </a:lnTo>
                <a:lnTo>
                  <a:pt x="1453" y="648"/>
                </a:lnTo>
                <a:lnTo>
                  <a:pt x="1453" y="648"/>
                </a:lnTo>
                <a:lnTo>
                  <a:pt x="1546" y="632"/>
                </a:lnTo>
                <a:lnTo>
                  <a:pt x="1546" y="632"/>
                </a:lnTo>
                <a:lnTo>
                  <a:pt x="1637" y="616"/>
                </a:lnTo>
                <a:lnTo>
                  <a:pt x="1637" y="616"/>
                </a:lnTo>
                <a:lnTo>
                  <a:pt x="1730" y="598"/>
                </a:lnTo>
              </a:path>
            </a:pathLst>
          </a:custGeom>
          <a:noFill/>
          <a:ln w="38100">
            <a:solidFill>
              <a:srgbClr val="774C6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47" name="Rectangle 11"/>
          <p:cNvSpPr>
            <a:spLocks noChangeArrowheads="1"/>
          </p:cNvSpPr>
          <p:nvPr/>
        </p:nvSpPr>
        <p:spPr bwMode="auto">
          <a:xfrm>
            <a:off x="304800" y="5383700"/>
            <a:ext cx="87134"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231F20"/>
                </a:solidFill>
                <a:effectLst/>
                <a:latin typeface="Univers LT Std 57 Cn" charset="0"/>
                <a:cs typeface="Arial" pitchFamily="34" charset="0"/>
              </a:rPr>
              <a:t>0</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48" name="Rectangle 12"/>
          <p:cNvSpPr>
            <a:spLocks noChangeArrowheads="1"/>
          </p:cNvSpPr>
          <p:nvPr/>
        </p:nvSpPr>
        <p:spPr bwMode="auto">
          <a:xfrm>
            <a:off x="1291442" y="2872140"/>
            <a:ext cx="1916930"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Monopolistic competition</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51" name="Rectangle 15"/>
          <p:cNvSpPr>
            <a:spLocks noChangeArrowheads="1"/>
          </p:cNvSpPr>
          <p:nvPr/>
        </p:nvSpPr>
        <p:spPr bwMode="auto">
          <a:xfrm>
            <a:off x="1408668" y="3438878"/>
            <a:ext cx="67"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53" name="Rectangle 17"/>
          <p:cNvSpPr>
            <a:spLocks noChangeArrowheads="1"/>
          </p:cNvSpPr>
          <p:nvPr/>
        </p:nvSpPr>
        <p:spPr bwMode="auto">
          <a:xfrm>
            <a:off x="8125381" y="2895600"/>
            <a:ext cx="886129"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Deadweight</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54" name="Rectangle 18"/>
          <p:cNvSpPr>
            <a:spLocks noChangeArrowheads="1"/>
          </p:cNvSpPr>
          <p:nvPr/>
        </p:nvSpPr>
        <p:spPr bwMode="auto">
          <a:xfrm>
            <a:off x="8125381" y="3048000"/>
            <a:ext cx="315653"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loss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55" name="Rectangle 19"/>
          <p:cNvSpPr>
            <a:spLocks noChangeArrowheads="1"/>
          </p:cNvSpPr>
          <p:nvPr/>
        </p:nvSpPr>
        <p:spPr bwMode="auto">
          <a:xfrm>
            <a:off x="8125381" y="3581400"/>
            <a:ext cx="692134"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Producer</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56" name="Rectangle 20"/>
          <p:cNvSpPr>
            <a:spLocks noChangeArrowheads="1"/>
          </p:cNvSpPr>
          <p:nvPr/>
        </p:nvSpPr>
        <p:spPr bwMode="auto">
          <a:xfrm>
            <a:off x="8125381" y="3762018"/>
            <a:ext cx="570477"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surplus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57" name="Rectangle 21"/>
          <p:cNvSpPr>
            <a:spLocks noChangeArrowheads="1"/>
          </p:cNvSpPr>
          <p:nvPr/>
        </p:nvSpPr>
        <p:spPr bwMode="auto">
          <a:xfrm>
            <a:off x="1491702" y="5514618"/>
            <a:ext cx="1938303"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Elvis records (thousands)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58" name="Rectangle 22"/>
          <p:cNvSpPr>
            <a:spLocks noChangeArrowheads="1"/>
          </p:cNvSpPr>
          <p:nvPr/>
        </p:nvSpPr>
        <p:spPr bwMode="auto">
          <a:xfrm>
            <a:off x="304800" y="3113304"/>
            <a:ext cx="621440"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Price ($)</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59" name="Rectangle 23"/>
          <p:cNvSpPr>
            <a:spLocks noChangeArrowheads="1"/>
          </p:cNvSpPr>
          <p:nvPr/>
        </p:nvSpPr>
        <p:spPr bwMode="auto">
          <a:xfrm>
            <a:off x="3605006" y="3640422"/>
            <a:ext cx="244960"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MC</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60" name="Rectangle 24"/>
          <p:cNvSpPr>
            <a:spLocks noChangeArrowheads="1"/>
          </p:cNvSpPr>
          <p:nvPr/>
        </p:nvSpPr>
        <p:spPr bwMode="auto">
          <a:xfrm>
            <a:off x="2110864" y="5262557"/>
            <a:ext cx="244960"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MR</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61" name="Rectangle 25"/>
          <p:cNvSpPr>
            <a:spLocks noChangeArrowheads="1"/>
          </p:cNvSpPr>
          <p:nvPr/>
        </p:nvSpPr>
        <p:spPr bwMode="auto">
          <a:xfrm>
            <a:off x="3609889" y="4236444"/>
            <a:ext cx="312168"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ATC</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62" name="Rectangle 26"/>
          <p:cNvSpPr>
            <a:spLocks noChangeArrowheads="1"/>
          </p:cNvSpPr>
          <p:nvPr/>
        </p:nvSpPr>
        <p:spPr bwMode="auto">
          <a:xfrm>
            <a:off x="3593608" y="5287234"/>
            <a:ext cx="113438"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D</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81" name="Rectangle 45"/>
          <p:cNvSpPr>
            <a:spLocks noChangeArrowheads="1"/>
          </p:cNvSpPr>
          <p:nvPr/>
        </p:nvSpPr>
        <p:spPr bwMode="auto">
          <a:xfrm>
            <a:off x="8125381" y="3228618"/>
            <a:ext cx="779266"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Consumer</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282" name="Rectangle 46"/>
          <p:cNvSpPr>
            <a:spLocks noChangeArrowheads="1"/>
          </p:cNvSpPr>
          <p:nvPr/>
        </p:nvSpPr>
        <p:spPr bwMode="auto">
          <a:xfrm>
            <a:off x="8125381" y="3381018"/>
            <a:ext cx="570477"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surplus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01" name="Rectangle 266"/>
          <p:cNvSpPr>
            <a:spLocks noChangeArrowheads="1"/>
          </p:cNvSpPr>
          <p:nvPr/>
        </p:nvSpPr>
        <p:spPr bwMode="auto">
          <a:xfrm>
            <a:off x="7848600" y="2971800"/>
            <a:ext cx="192118" cy="16537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2" name="Rectangle 267"/>
          <p:cNvSpPr>
            <a:spLocks noChangeArrowheads="1"/>
          </p:cNvSpPr>
          <p:nvPr/>
        </p:nvSpPr>
        <p:spPr bwMode="auto">
          <a:xfrm>
            <a:off x="7848600" y="3657600"/>
            <a:ext cx="192118" cy="165370"/>
          </a:xfrm>
          <a:prstGeom prst="rect">
            <a:avLst/>
          </a:prstGeom>
          <a:solidFill>
            <a:srgbClr val="6D9CB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3" name="Rectangle 268"/>
          <p:cNvSpPr>
            <a:spLocks noChangeArrowheads="1"/>
          </p:cNvSpPr>
          <p:nvPr/>
        </p:nvSpPr>
        <p:spPr bwMode="auto">
          <a:xfrm>
            <a:off x="7848600" y="3321031"/>
            <a:ext cx="192118" cy="165370"/>
          </a:xfrm>
          <a:prstGeom prst="rect">
            <a:avLst/>
          </a:prstGeom>
          <a:solidFill>
            <a:srgbClr val="DF96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4" name="Line 269"/>
          <p:cNvSpPr>
            <a:spLocks noChangeShapeType="1"/>
          </p:cNvSpPr>
          <p:nvPr/>
        </p:nvSpPr>
        <p:spPr bwMode="auto">
          <a:xfrm flipH="1">
            <a:off x="412256" y="3709326"/>
            <a:ext cx="3125996" cy="1743278"/>
          </a:xfrm>
          <a:prstGeom prst="line">
            <a:avLst/>
          </a:prstGeom>
          <a:noFill/>
          <a:ln w="38100">
            <a:solidFill>
              <a:srgbClr val="1F819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05" name="Line 270"/>
          <p:cNvSpPr>
            <a:spLocks noChangeShapeType="1"/>
          </p:cNvSpPr>
          <p:nvPr/>
        </p:nvSpPr>
        <p:spPr bwMode="auto">
          <a:xfrm>
            <a:off x="412256" y="4015950"/>
            <a:ext cx="3173212" cy="1384976"/>
          </a:xfrm>
          <a:prstGeom prst="line">
            <a:avLst/>
          </a:prstGeom>
          <a:noFill/>
          <a:ln w="38100">
            <a:solidFill>
              <a:srgbClr val="D4722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06" name="Line 271"/>
          <p:cNvSpPr>
            <a:spLocks noChangeShapeType="1"/>
          </p:cNvSpPr>
          <p:nvPr/>
        </p:nvSpPr>
        <p:spPr bwMode="auto">
          <a:xfrm>
            <a:off x="412255" y="4012707"/>
            <a:ext cx="1681851" cy="1439896"/>
          </a:xfrm>
          <a:prstGeom prst="line">
            <a:avLst/>
          </a:prstGeom>
          <a:noFill/>
          <a:ln w="38100">
            <a:solidFill>
              <a:srgbClr val="BFCF9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8" name="Group 7"/>
          <p:cNvGrpSpPr/>
          <p:nvPr/>
        </p:nvGrpSpPr>
        <p:grpSpPr>
          <a:xfrm>
            <a:off x="412256" y="4436266"/>
            <a:ext cx="1055024" cy="978440"/>
            <a:chOff x="899728" y="5426866"/>
            <a:chExt cx="1055024" cy="978440"/>
          </a:xfrm>
        </p:grpSpPr>
        <p:sp>
          <p:nvSpPr>
            <p:cNvPr id="263" name="Line 27"/>
            <p:cNvSpPr>
              <a:spLocks noChangeShapeType="1"/>
            </p:cNvSpPr>
            <p:nvPr/>
          </p:nvSpPr>
          <p:spPr bwMode="auto">
            <a:xfrm flipH="1">
              <a:off x="1842412" y="5454428"/>
              <a:ext cx="79779"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64" name="Line 28"/>
            <p:cNvSpPr>
              <a:spLocks noChangeShapeType="1"/>
            </p:cNvSpPr>
            <p:nvPr/>
          </p:nvSpPr>
          <p:spPr bwMode="auto">
            <a:xfrm flipH="1">
              <a:off x="1715418" y="5454428"/>
              <a:ext cx="79779"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65" name="Line 29"/>
            <p:cNvSpPr>
              <a:spLocks noChangeShapeType="1"/>
            </p:cNvSpPr>
            <p:nvPr/>
          </p:nvSpPr>
          <p:spPr bwMode="auto">
            <a:xfrm flipH="1">
              <a:off x="1586796" y="5454428"/>
              <a:ext cx="79779"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66" name="Line 30"/>
            <p:cNvSpPr>
              <a:spLocks noChangeShapeType="1"/>
            </p:cNvSpPr>
            <p:nvPr/>
          </p:nvSpPr>
          <p:spPr bwMode="auto">
            <a:xfrm flipH="1">
              <a:off x="1459802" y="5454428"/>
              <a:ext cx="79779"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67" name="Line 31"/>
            <p:cNvSpPr>
              <a:spLocks noChangeShapeType="1"/>
            </p:cNvSpPr>
            <p:nvPr/>
          </p:nvSpPr>
          <p:spPr bwMode="auto">
            <a:xfrm flipH="1">
              <a:off x="1331181" y="5454428"/>
              <a:ext cx="79779"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68" name="Line 32"/>
            <p:cNvSpPr>
              <a:spLocks noChangeShapeType="1"/>
            </p:cNvSpPr>
            <p:nvPr/>
          </p:nvSpPr>
          <p:spPr bwMode="auto">
            <a:xfrm flipH="1">
              <a:off x="1202559" y="5454428"/>
              <a:ext cx="81406"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69" name="Line 33"/>
            <p:cNvSpPr>
              <a:spLocks noChangeShapeType="1"/>
            </p:cNvSpPr>
            <p:nvPr/>
          </p:nvSpPr>
          <p:spPr bwMode="auto">
            <a:xfrm flipH="1">
              <a:off x="1075565" y="5454428"/>
              <a:ext cx="79779"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0" name="Line 34"/>
            <p:cNvSpPr>
              <a:spLocks noChangeShapeType="1"/>
            </p:cNvSpPr>
            <p:nvPr/>
          </p:nvSpPr>
          <p:spPr bwMode="auto">
            <a:xfrm flipH="1">
              <a:off x="946944" y="5454428"/>
              <a:ext cx="79779"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1" name="Line 35"/>
            <p:cNvSpPr>
              <a:spLocks noChangeShapeType="1"/>
            </p:cNvSpPr>
            <p:nvPr/>
          </p:nvSpPr>
          <p:spPr bwMode="auto">
            <a:xfrm>
              <a:off x="899728" y="5454428"/>
              <a:ext cx="0"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2" name="Line 36"/>
            <p:cNvSpPr>
              <a:spLocks noChangeShapeType="1"/>
            </p:cNvSpPr>
            <p:nvPr/>
          </p:nvSpPr>
          <p:spPr bwMode="auto">
            <a:xfrm>
              <a:off x="1922189" y="5454428"/>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3" name="Line 37"/>
            <p:cNvSpPr>
              <a:spLocks noChangeShapeType="1"/>
            </p:cNvSpPr>
            <p:nvPr/>
          </p:nvSpPr>
          <p:spPr bwMode="auto">
            <a:xfrm>
              <a:off x="1922189" y="5564675"/>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4" name="Line 38"/>
            <p:cNvSpPr>
              <a:spLocks noChangeShapeType="1"/>
            </p:cNvSpPr>
            <p:nvPr/>
          </p:nvSpPr>
          <p:spPr bwMode="auto">
            <a:xfrm>
              <a:off x="1922189" y="5674921"/>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5" name="Line 39"/>
            <p:cNvSpPr>
              <a:spLocks noChangeShapeType="1"/>
            </p:cNvSpPr>
            <p:nvPr/>
          </p:nvSpPr>
          <p:spPr bwMode="auto">
            <a:xfrm>
              <a:off x="1922189" y="5785168"/>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6" name="Line 40"/>
            <p:cNvSpPr>
              <a:spLocks noChangeShapeType="1"/>
            </p:cNvSpPr>
            <p:nvPr/>
          </p:nvSpPr>
          <p:spPr bwMode="auto">
            <a:xfrm>
              <a:off x="1922189" y="5895415"/>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7" name="Line 41"/>
            <p:cNvSpPr>
              <a:spLocks noChangeShapeType="1"/>
            </p:cNvSpPr>
            <p:nvPr/>
          </p:nvSpPr>
          <p:spPr bwMode="auto">
            <a:xfrm>
              <a:off x="1922189" y="6005662"/>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8" name="Line 42"/>
            <p:cNvSpPr>
              <a:spLocks noChangeShapeType="1"/>
            </p:cNvSpPr>
            <p:nvPr/>
          </p:nvSpPr>
          <p:spPr bwMode="auto">
            <a:xfrm>
              <a:off x="1922189" y="6115909"/>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79" name="Line 43"/>
            <p:cNvSpPr>
              <a:spLocks noChangeShapeType="1"/>
            </p:cNvSpPr>
            <p:nvPr/>
          </p:nvSpPr>
          <p:spPr bwMode="auto">
            <a:xfrm>
              <a:off x="1922189" y="6226156"/>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280" name="Line 44"/>
            <p:cNvSpPr>
              <a:spLocks noChangeShapeType="1"/>
            </p:cNvSpPr>
            <p:nvPr/>
          </p:nvSpPr>
          <p:spPr bwMode="auto">
            <a:xfrm>
              <a:off x="1922189" y="6336402"/>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07" name="Freeform 272"/>
            <p:cNvSpPr>
              <a:spLocks/>
            </p:cNvSpPr>
            <p:nvPr/>
          </p:nvSpPr>
          <p:spPr bwMode="auto">
            <a:xfrm>
              <a:off x="1891255" y="5843737"/>
              <a:ext cx="63497" cy="55123"/>
            </a:xfrm>
            <a:custGeom>
              <a:avLst/>
              <a:gdLst>
                <a:gd name="T0" fmla="*/ 39 w 39"/>
                <a:gd name="T1" fmla="*/ 16 h 32"/>
                <a:gd name="T2" fmla="*/ 39 w 39"/>
                <a:gd name="T3" fmla="*/ 16 h 32"/>
                <a:gd name="T4" fmla="*/ 37 w 39"/>
                <a:gd name="T5" fmla="*/ 22 h 32"/>
                <a:gd name="T6" fmla="*/ 34 w 39"/>
                <a:gd name="T7" fmla="*/ 28 h 32"/>
                <a:gd name="T8" fmla="*/ 27 w 39"/>
                <a:gd name="T9" fmla="*/ 30 h 32"/>
                <a:gd name="T10" fmla="*/ 19 w 39"/>
                <a:gd name="T11" fmla="*/ 32 h 32"/>
                <a:gd name="T12" fmla="*/ 19 w 39"/>
                <a:gd name="T13" fmla="*/ 32 h 32"/>
                <a:gd name="T14" fmla="*/ 12 w 39"/>
                <a:gd name="T15" fmla="*/ 30 h 32"/>
                <a:gd name="T16" fmla="*/ 5 w 39"/>
                <a:gd name="T17" fmla="*/ 28 h 32"/>
                <a:gd name="T18" fmla="*/ 2 w 39"/>
                <a:gd name="T19" fmla="*/ 22 h 32"/>
                <a:gd name="T20" fmla="*/ 0 w 39"/>
                <a:gd name="T21" fmla="*/ 16 h 32"/>
                <a:gd name="T22" fmla="*/ 0 w 39"/>
                <a:gd name="T23" fmla="*/ 16 h 32"/>
                <a:gd name="T24" fmla="*/ 2 w 39"/>
                <a:gd name="T25" fmla="*/ 10 h 32"/>
                <a:gd name="T26" fmla="*/ 5 w 39"/>
                <a:gd name="T27" fmla="*/ 4 h 32"/>
                <a:gd name="T28" fmla="*/ 12 w 39"/>
                <a:gd name="T29" fmla="*/ 2 h 32"/>
                <a:gd name="T30" fmla="*/ 19 w 39"/>
                <a:gd name="T31" fmla="*/ 0 h 32"/>
                <a:gd name="T32" fmla="*/ 19 w 39"/>
                <a:gd name="T33" fmla="*/ 0 h 32"/>
                <a:gd name="T34" fmla="*/ 27 w 39"/>
                <a:gd name="T35" fmla="*/ 2 h 32"/>
                <a:gd name="T36" fmla="*/ 34 w 39"/>
                <a:gd name="T37" fmla="*/ 4 h 32"/>
                <a:gd name="T38" fmla="*/ 37 w 39"/>
                <a:gd name="T39" fmla="*/ 10 h 32"/>
                <a:gd name="T40" fmla="*/ 39 w 39"/>
                <a:gd name="T41" fmla="*/ 16 h 32"/>
                <a:gd name="T42" fmla="*/ 39 w 39"/>
                <a:gd name="T4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2">
                  <a:moveTo>
                    <a:pt x="39" y="16"/>
                  </a:moveTo>
                  <a:lnTo>
                    <a:pt x="39" y="16"/>
                  </a:lnTo>
                  <a:lnTo>
                    <a:pt x="37" y="22"/>
                  </a:lnTo>
                  <a:lnTo>
                    <a:pt x="34" y="28"/>
                  </a:lnTo>
                  <a:lnTo>
                    <a:pt x="27" y="30"/>
                  </a:lnTo>
                  <a:lnTo>
                    <a:pt x="19" y="32"/>
                  </a:lnTo>
                  <a:lnTo>
                    <a:pt x="19" y="32"/>
                  </a:lnTo>
                  <a:lnTo>
                    <a:pt x="12" y="30"/>
                  </a:lnTo>
                  <a:lnTo>
                    <a:pt x="5" y="28"/>
                  </a:lnTo>
                  <a:lnTo>
                    <a:pt x="2" y="22"/>
                  </a:lnTo>
                  <a:lnTo>
                    <a:pt x="0" y="16"/>
                  </a:lnTo>
                  <a:lnTo>
                    <a:pt x="0" y="16"/>
                  </a:lnTo>
                  <a:lnTo>
                    <a:pt x="2" y="10"/>
                  </a:lnTo>
                  <a:lnTo>
                    <a:pt x="5" y="4"/>
                  </a:lnTo>
                  <a:lnTo>
                    <a:pt x="12" y="2"/>
                  </a:lnTo>
                  <a:lnTo>
                    <a:pt x="19" y="0"/>
                  </a:lnTo>
                  <a:lnTo>
                    <a:pt x="19" y="0"/>
                  </a:lnTo>
                  <a:lnTo>
                    <a:pt x="27" y="2"/>
                  </a:lnTo>
                  <a:lnTo>
                    <a:pt x="34" y="4"/>
                  </a:lnTo>
                  <a:lnTo>
                    <a:pt x="37" y="10"/>
                  </a:lnTo>
                  <a:lnTo>
                    <a:pt x="39" y="16"/>
                  </a:lnTo>
                  <a:lnTo>
                    <a:pt x="39" y="1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08" name="Freeform 273"/>
            <p:cNvSpPr>
              <a:spLocks/>
            </p:cNvSpPr>
            <p:nvPr/>
          </p:nvSpPr>
          <p:spPr bwMode="auto">
            <a:xfrm>
              <a:off x="1891255" y="5426866"/>
              <a:ext cx="63497" cy="55123"/>
            </a:xfrm>
            <a:custGeom>
              <a:avLst/>
              <a:gdLst>
                <a:gd name="T0" fmla="*/ 39 w 39"/>
                <a:gd name="T1" fmla="*/ 16 h 32"/>
                <a:gd name="T2" fmla="*/ 39 w 39"/>
                <a:gd name="T3" fmla="*/ 16 h 32"/>
                <a:gd name="T4" fmla="*/ 37 w 39"/>
                <a:gd name="T5" fmla="*/ 22 h 32"/>
                <a:gd name="T6" fmla="*/ 34 w 39"/>
                <a:gd name="T7" fmla="*/ 26 h 32"/>
                <a:gd name="T8" fmla="*/ 27 w 39"/>
                <a:gd name="T9" fmla="*/ 30 h 32"/>
                <a:gd name="T10" fmla="*/ 19 w 39"/>
                <a:gd name="T11" fmla="*/ 32 h 32"/>
                <a:gd name="T12" fmla="*/ 19 w 39"/>
                <a:gd name="T13" fmla="*/ 32 h 32"/>
                <a:gd name="T14" fmla="*/ 12 w 39"/>
                <a:gd name="T15" fmla="*/ 30 h 32"/>
                <a:gd name="T16" fmla="*/ 5 w 39"/>
                <a:gd name="T17" fmla="*/ 26 h 32"/>
                <a:gd name="T18" fmla="*/ 2 w 39"/>
                <a:gd name="T19" fmla="*/ 22 h 32"/>
                <a:gd name="T20" fmla="*/ 0 w 39"/>
                <a:gd name="T21" fmla="*/ 16 h 32"/>
                <a:gd name="T22" fmla="*/ 0 w 39"/>
                <a:gd name="T23" fmla="*/ 16 h 32"/>
                <a:gd name="T24" fmla="*/ 2 w 39"/>
                <a:gd name="T25" fmla="*/ 8 h 32"/>
                <a:gd name="T26" fmla="*/ 5 w 39"/>
                <a:gd name="T27" fmla="*/ 4 h 32"/>
                <a:gd name="T28" fmla="*/ 12 w 39"/>
                <a:gd name="T29" fmla="*/ 0 h 32"/>
                <a:gd name="T30" fmla="*/ 19 w 39"/>
                <a:gd name="T31" fmla="*/ 0 h 32"/>
                <a:gd name="T32" fmla="*/ 19 w 39"/>
                <a:gd name="T33" fmla="*/ 0 h 32"/>
                <a:gd name="T34" fmla="*/ 27 w 39"/>
                <a:gd name="T35" fmla="*/ 0 h 32"/>
                <a:gd name="T36" fmla="*/ 34 w 39"/>
                <a:gd name="T37" fmla="*/ 4 h 32"/>
                <a:gd name="T38" fmla="*/ 37 w 39"/>
                <a:gd name="T39" fmla="*/ 8 h 32"/>
                <a:gd name="T40" fmla="*/ 39 w 39"/>
                <a:gd name="T41" fmla="*/ 16 h 32"/>
                <a:gd name="T42" fmla="*/ 39 w 39"/>
                <a:gd name="T43"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32">
                  <a:moveTo>
                    <a:pt x="39" y="16"/>
                  </a:moveTo>
                  <a:lnTo>
                    <a:pt x="39" y="16"/>
                  </a:lnTo>
                  <a:lnTo>
                    <a:pt x="37" y="22"/>
                  </a:lnTo>
                  <a:lnTo>
                    <a:pt x="34" y="26"/>
                  </a:lnTo>
                  <a:lnTo>
                    <a:pt x="27" y="30"/>
                  </a:lnTo>
                  <a:lnTo>
                    <a:pt x="19" y="32"/>
                  </a:lnTo>
                  <a:lnTo>
                    <a:pt x="19" y="32"/>
                  </a:lnTo>
                  <a:lnTo>
                    <a:pt x="12" y="30"/>
                  </a:lnTo>
                  <a:lnTo>
                    <a:pt x="5" y="26"/>
                  </a:lnTo>
                  <a:lnTo>
                    <a:pt x="2" y="22"/>
                  </a:lnTo>
                  <a:lnTo>
                    <a:pt x="0" y="16"/>
                  </a:lnTo>
                  <a:lnTo>
                    <a:pt x="0" y="16"/>
                  </a:lnTo>
                  <a:lnTo>
                    <a:pt x="2" y="8"/>
                  </a:lnTo>
                  <a:lnTo>
                    <a:pt x="5" y="4"/>
                  </a:lnTo>
                  <a:lnTo>
                    <a:pt x="12" y="0"/>
                  </a:lnTo>
                  <a:lnTo>
                    <a:pt x="19" y="0"/>
                  </a:lnTo>
                  <a:lnTo>
                    <a:pt x="19" y="0"/>
                  </a:lnTo>
                  <a:lnTo>
                    <a:pt x="27" y="0"/>
                  </a:lnTo>
                  <a:lnTo>
                    <a:pt x="34" y="4"/>
                  </a:lnTo>
                  <a:lnTo>
                    <a:pt x="37" y="8"/>
                  </a:lnTo>
                  <a:lnTo>
                    <a:pt x="39" y="16"/>
                  </a:lnTo>
                  <a:lnTo>
                    <a:pt x="39" y="16"/>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09" name="Line 274"/>
          <p:cNvSpPr>
            <a:spLocks noChangeShapeType="1"/>
          </p:cNvSpPr>
          <p:nvPr/>
        </p:nvSpPr>
        <p:spPr bwMode="auto">
          <a:xfrm flipV="1">
            <a:off x="4217373" y="3246505"/>
            <a:ext cx="0" cy="2156703"/>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10" name="Line 275"/>
          <p:cNvSpPr>
            <a:spLocks noChangeShapeType="1"/>
          </p:cNvSpPr>
          <p:nvPr/>
        </p:nvSpPr>
        <p:spPr bwMode="auto">
          <a:xfrm>
            <a:off x="4217373" y="5403208"/>
            <a:ext cx="3609549" cy="0"/>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11" name="Rectangle 276"/>
          <p:cNvSpPr>
            <a:spLocks noChangeArrowheads="1"/>
          </p:cNvSpPr>
          <p:nvPr/>
        </p:nvSpPr>
        <p:spPr bwMode="auto">
          <a:xfrm>
            <a:off x="4114800" y="5334303"/>
            <a:ext cx="87134"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231F20"/>
                </a:solidFill>
                <a:effectLst/>
                <a:latin typeface="Univers LT Std 57 Cn" charset="0"/>
                <a:cs typeface="Arial" pitchFamily="34" charset="0"/>
              </a:rPr>
              <a:t>0</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12" name="Rectangle 277"/>
          <p:cNvSpPr>
            <a:spLocks noChangeArrowheads="1"/>
          </p:cNvSpPr>
          <p:nvPr/>
        </p:nvSpPr>
        <p:spPr bwMode="auto">
          <a:xfrm>
            <a:off x="5345661" y="2822743"/>
            <a:ext cx="1473045"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Perfect competition</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13" name="Rectangle 278"/>
          <p:cNvSpPr>
            <a:spLocks noChangeArrowheads="1"/>
          </p:cNvSpPr>
          <p:nvPr/>
        </p:nvSpPr>
        <p:spPr bwMode="auto">
          <a:xfrm>
            <a:off x="4114800" y="3063908"/>
            <a:ext cx="621440"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Price ($)</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14" name="Rectangle 279"/>
          <p:cNvSpPr>
            <a:spLocks noChangeArrowheads="1"/>
          </p:cNvSpPr>
          <p:nvPr/>
        </p:nvSpPr>
        <p:spPr bwMode="auto">
          <a:xfrm>
            <a:off x="7415006" y="3580690"/>
            <a:ext cx="244960"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MC</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15" name="Rectangle 280"/>
          <p:cNvSpPr>
            <a:spLocks noChangeArrowheads="1"/>
          </p:cNvSpPr>
          <p:nvPr/>
        </p:nvSpPr>
        <p:spPr bwMode="auto">
          <a:xfrm>
            <a:off x="7423146" y="4183602"/>
            <a:ext cx="312168"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ATC</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16" name="Rectangle 281"/>
          <p:cNvSpPr>
            <a:spLocks noChangeArrowheads="1"/>
          </p:cNvSpPr>
          <p:nvPr/>
        </p:nvSpPr>
        <p:spPr bwMode="auto">
          <a:xfrm>
            <a:off x="7327087" y="4541905"/>
            <a:ext cx="442242"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P=MR</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117" name="Rectangle 282"/>
          <p:cNvSpPr>
            <a:spLocks noChangeArrowheads="1"/>
          </p:cNvSpPr>
          <p:nvPr/>
        </p:nvSpPr>
        <p:spPr bwMode="auto">
          <a:xfrm>
            <a:off x="7327087" y="4676268"/>
            <a:ext cx="726658"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(Demand)</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grpSp>
        <p:nvGrpSpPr>
          <p:cNvPr id="9" name="Group 8"/>
          <p:cNvGrpSpPr/>
          <p:nvPr/>
        </p:nvGrpSpPr>
        <p:grpSpPr>
          <a:xfrm>
            <a:off x="5860148" y="4500562"/>
            <a:ext cx="0" cy="902645"/>
            <a:chOff x="6675875" y="5491162"/>
            <a:chExt cx="0" cy="902645"/>
          </a:xfrm>
        </p:grpSpPr>
        <p:sp>
          <p:nvSpPr>
            <p:cNvPr id="122" name="Line 287"/>
            <p:cNvSpPr>
              <a:spLocks noChangeShapeType="1"/>
            </p:cNvSpPr>
            <p:nvPr/>
          </p:nvSpPr>
          <p:spPr bwMode="auto">
            <a:xfrm>
              <a:off x="6675875" y="5491162"/>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23" name="Line 288"/>
            <p:cNvSpPr>
              <a:spLocks noChangeShapeType="1"/>
            </p:cNvSpPr>
            <p:nvPr/>
          </p:nvSpPr>
          <p:spPr bwMode="auto">
            <a:xfrm>
              <a:off x="6675875" y="5601409"/>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24" name="Line 289"/>
            <p:cNvSpPr>
              <a:spLocks noChangeShapeType="1"/>
            </p:cNvSpPr>
            <p:nvPr/>
          </p:nvSpPr>
          <p:spPr bwMode="auto">
            <a:xfrm>
              <a:off x="6675875" y="5711656"/>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25" name="Line 290"/>
            <p:cNvSpPr>
              <a:spLocks noChangeShapeType="1"/>
            </p:cNvSpPr>
            <p:nvPr/>
          </p:nvSpPr>
          <p:spPr bwMode="auto">
            <a:xfrm>
              <a:off x="6675875" y="5821902"/>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26" name="Line 291"/>
            <p:cNvSpPr>
              <a:spLocks noChangeShapeType="1"/>
            </p:cNvSpPr>
            <p:nvPr/>
          </p:nvSpPr>
          <p:spPr bwMode="auto">
            <a:xfrm>
              <a:off x="6675875" y="5932149"/>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27" name="Line 292"/>
            <p:cNvSpPr>
              <a:spLocks noChangeShapeType="1"/>
            </p:cNvSpPr>
            <p:nvPr/>
          </p:nvSpPr>
          <p:spPr bwMode="auto">
            <a:xfrm>
              <a:off x="6675875" y="6042396"/>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28" name="Line 293"/>
            <p:cNvSpPr>
              <a:spLocks noChangeShapeType="1"/>
            </p:cNvSpPr>
            <p:nvPr/>
          </p:nvSpPr>
          <p:spPr bwMode="auto">
            <a:xfrm>
              <a:off x="6675875" y="6152643"/>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29" name="Line 294"/>
            <p:cNvSpPr>
              <a:spLocks noChangeShapeType="1"/>
            </p:cNvSpPr>
            <p:nvPr/>
          </p:nvSpPr>
          <p:spPr bwMode="auto">
            <a:xfrm>
              <a:off x="6675875" y="6262890"/>
              <a:ext cx="0" cy="68904"/>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sp>
          <p:nvSpPr>
            <p:cNvPr id="130" name="Line 295"/>
            <p:cNvSpPr>
              <a:spLocks noChangeShapeType="1"/>
            </p:cNvSpPr>
            <p:nvPr/>
          </p:nvSpPr>
          <p:spPr bwMode="auto">
            <a:xfrm>
              <a:off x="6675875" y="6373136"/>
              <a:ext cx="0" cy="20671"/>
            </a:xfrm>
            <a:prstGeom prst="line">
              <a:avLst/>
            </a:prstGeom>
            <a:noFill/>
            <a:ln w="5">
              <a:solidFill>
                <a:srgbClr val="231F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131" name="Rectangle 296"/>
          <p:cNvSpPr>
            <a:spLocks noChangeArrowheads="1"/>
          </p:cNvSpPr>
          <p:nvPr/>
        </p:nvSpPr>
        <p:spPr bwMode="auto">
          <a:xfrm>
            <a:off x="5368455" y="5465222"/>
            <a:ext cx="1938303"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a:ln>
                  <a:noFill/>
                </a:ln>
                <a:solidFill>
                  <a:srgbClr val="231F20"/>
                </a:solidFill>
                <a:effectLst/>
                <a:latin typeface="Univers LT Std 47 Cn Lt" charset="0"/>
                <a:cs typeface="Arial" pitchFamily="34" charset="0"/>
              </a:rPr>
              <a:t>Elvis records (thousands)</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30" name="Freeform 430"/>
          <p:cNvSpPr>
            <a:spLocks/>
          </p:cNvSpPr>
          <p:nvPr/>
        </p:nvSpPr>
        <p:spPr bwMode="auto">
          <a:xfrm>
            <a:off x="5824329" y="4359308"/>
            <a:ext cx="73266" cy="86130"/>
          </a:xfrm>
          <a:custGeom>
            <a:avLst/>
            <a:gdLst>
              <a:gd name="T0" fmla="*/ 22 w 45"/>
              <a:gd name="T1" fmla="*/ 50 h 50"/>
              <a:gd name="T2" fmla="*/ 45 w 45"/>
              <a:gd name="T3" fmla="*/ 0 h 50"/>
              <a:gd name="T4" fmla="*/ 45 w 45"/>
              <a:gd name="T5" fmla="*/ 0 h 50"/>
              <a:gd name="T6" fmla="*/ 40 w 45"/>
              <a:gd name="T7" fmla="*/ 2 h 50"/>
              <a:gd name="T8" fmla="*/ 30 w 45"/>
              <a:gd name="T9" fmla="*/ 4 h 50"/>
              <a:gd name="T10" fmla="*/ 22 w 45"/>
              <a:gd name="T11" fmla="*/ 6 h 50"/>
              <a:gd name="T12" fmla="*/ 15 w 45"/>
              <a:gd name="T13" fmla="*/ 4 h 50"/>
              <a:gd name="T14" fmla="*/ 8 w 45"/>
              <a:gd name="T15" fmla="*/ 4 h 50"/>
              <a:gd name="T16" fmla="*/ 0 w 45"/>
              <a:gd name="T17" fmla="*/ 0 h 50"/>
              <a:gd name="T18" fmla="*/ 22 w 45"/>
              <a:gd name="T1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50">
                <a:moveTo>
                  <a:pt x="22" y="50"/>
                </a:moveTo>
                <a:lnTo>
                  <a:pt x="45" y="0"/>
                </a:lnTo>
                <a:lnTo>
                  <a:pt x="45" y="0"/>
                </a:lnTo>
                <a:lnTo>
                  <a:pt x="40" y="2"/>
                </a:lnTo>
                <a:lnTo>
                  <a:pt x="30" y="4"/>
                </a:lnTo>
                <a:lnTo>
                  <a:pt x="22" y="6"/>
                </a:lnTo>
                <a:lnTo>
                  <a:pt x="15" y="4"/>
                </a:lnTo>
                <a:lnTo>
                  <a:pt x="8" y="4"/>
                </a:lnTo>
                <a:lnTo>
                  <a:pt x="0" y="0"/>
                </a:lnTo>
                <a:lnTo>
                  <a:pt x="22" y="5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 name="Freeform 432"/>
          <p:cNvSpPr>
            <a:spLocks/>
          </p:cNvSpPr>
          <p:nvPr/>
        </p:nvSpPr>
        <p:spPr bwMode="auto">
          <a:xfrm>
            <a:off x="5860148" y="3925211"/>
            <a:ext cx="0" cy="454768"/>
          </a:xfrm>
          <a:custGeom>
            <a:avLst/>
            <a:gdLst>
              <a:gd name="T0" fmla="*/ 264 h 264"/>
              <a:gd name="T1" fmla="*/ 0 h 264"/>
              <a:gd name="T2" fmla="*/ 264 h 264"/>
            </a:gdLst>
            <a:ahLst/>
            <a:cxnLst>
              <a:cxn ang="0">
                <a:pos x="0" y="T0"/>
              </a:cxn>
              <a:cxn ang="0">
                <a:pos x="0" y="T1"/>
              </a:cxn>
              <a:cxn ang="0">
                <a:pos x="0" y="T2"/>
              </a:cxn>
            </a:cxnLst>
            <a:rect l="0" t="0" r="r" b="b"/>
            <a:pathLst>
              <a:path h="264">
                <a:moveTo>
                  <a:pt x="0" y="264"/>
                </a:moveTo>
                <a:lnTo>
                  <a:pt x="0" y="0"/>
                </a:lnTo>
                <a:lnTo>
                  <a:pt x="0" y="26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7" name="Group 6"/>
          <p:cNvGrpSpPr/>
          <p:nvPr/>
        </p:nvGrpSpPr>
        <p:grpSpPr>
          <a:xfrm>
            <a:off x="5156800" y="3069077"/>
            <a:ext cx="1524747" cy="1310902"/>
            <a:chOff x="5972527" y="4059677"/>
            <a:chExt cx="1524747" cy="1310902"/>
          </a:xfrm>
        </p:grpSpPr>
        <p:sp>
          <p:nvSpPr>
            <p:cNvPr id="119" name="Rectangle 284"/>
            <p:cNvSpPr>
              <a:spLocks noChangeArrowheads="1"/>
            </p:cNvSpPr>
            <p:nvPr/>
          </p:nvSpPr>
          <p:spPr bwMode="auto">
            <a:xfrm>
              <a:off x="5972527" y="4059677"/>
              <a:ext cx="1524747" cy="738664"/>
            </a:xfrm>
            <a:prstGeom prst="rect">
              <a:avLst/>
            </a:prstGeom>
            <a:solidFill>
              <a:srgbClr val="C0D9C7"/>
            </a:solidFill>
            <a:ln>
              <a:noFill/>
            </a:ln>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kumimoji="0" lang="en-US" sz="1200" b="0" i="1" u="none" strike="noStrike" cap="none" normalizeH="0" baseline="0" dirty="0">
                  <a:ln>
                    <a:noFill/>
                  </a:ln>
                  <a:solidFill>
                    <a:srgbClr val="231F20"/>
                  </a:solidFill>
                  <a:effectLst/>
                  <a:latin typeface="Univers LT Std 57 Cn" charset="0"/>
                  <a:cs typeface="Arial" pitchFamily="34" charset="0"/>
                </a:rPr>
                <a:t>In perfect competition</a:t>
              </a:r>
              <a:r>
                <a:rPr lang="en-US" sz="1200" i="1" dirty="0">
                  <a:solidFill>
                    <a:srgbClr val="231F20"/>
                  </a:solidFill>
                  <a:latin typeface="Univers LT Std 57 Cn" charset="0"/>
                  <a:cs typeface="Arial" pitchFamily="34" charset="0"/>
                </a:rPr>
                <a:t>, firms produce where ATC is lowest. This is the efficient choice.</a:t>
              </a: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33" name="Line 433"/>
            <p:cNvSpPr>
              <a:spLocks noChangeShapeType="1"/>
            </p:cNvSpPr>
            <p:nvPr/>
          </p:nvSpPr>
          <p:spPr bwMode="auto">
            <a:xfrm flipV="1">
              <a:off x="6675875" y="5006550"/>
              <a:ext cx="0" cy="364029"/>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grpSp>
        <p:nvGrpSpPr>
          <p:cNvPr id="6" name="Group 5"/>
          <p:cNvGrpSpPr/>
          <p:nvPr/>
        </p:nvGrpSpPr>
        <p:grpSpPr>
          <a:xfrm>
            <a:off x="819287" y="3234447"/>
            <a:ext cx="2445443" cy="1205264"/>
            <a:chOff x="1306759" y="4225047"/>
            <a:chExt cx="2445443" cy="1205264"/>
          </a:xfrm>
        </p:grpSpPr>
        <p:sp>
          <p:nvSpPr>
            <p:cNvPr id="250" name="Rectangle 14"/>
            <p:cNvSpPr>
              <a:spLocks noChangeArrowheads="1"/>
            </p:cNvSpPr>
            <p:nvPr/>
          </p:nvSpPr>
          <p:spPr bwMode="auto">
            <a:xfrm>
              <a:off x="2065032" y="4225047"/>
              <a:ext cx="1687170" cy="484748"/>
            </a:xfrm>
            <a:prstGeom prst="rect">
              <a:avLst/>
            </a:prstGeom>
            <a:solidFill>
              <a:srgbClr val="C0D9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kumimoji="0" lang="en-US" sz="1050" b="0" i="1" u="none" strike="noStrike" cap="none" normalizeH="0" baseline="0" dirty="0">
                  <a:ln>
                    <a:noFill/>
                  </a:ln>
                  <a:solidFill>
                    <a:srgbClr val="231F20"/>
                  </a:solidFill>
                  <a:effectLst/>
                  <a:latin typeface="Univers LT Std 57 Cn" charset="0"/>
                  <a:cs typeface="Arial" pitchFamily="34" charset="0"/>
                </a:rPr>
                <a:t>In monopolistic competition</a:t>
              </a:r>
              <a:r>
                <a:rPr lang="en-US" sz="1050" i="1" dirty="0">
                  <a:solidFill>
                    <a:srgbClr val="231F20"/>
                  </a:solidFill>
                  <a:latin typeface="Univers LT Std 57 Cn" charset="0"/>
                  <a:cs typeface="Arial" pitchFamily="34" charset="0"/>
                </a:rPr>
                <a:t>, firms produce when ATC is still decreasing.</a:t>
              </a:r>
              <a:endParaRPr kumimoji="0" lang="en-US" sz="1050" b="0" i="0" u="none" strike="noStrike" cap="none" normalizeH="0" baseline="0" dirty="0">
                <a:ln>
                  <a:noFill/>
                </a:ln>
                <a:solidFill>
                  <a:schemeClr val="tx1"/>
                </a:solidFill>
                <a:effectLst/>
                <a:latin typeface="Arial" pitchFamily="34" charset="0"/>
                <a:cs typeface="Arial" pitchFamily="34" charset="0"/>
              </a:endParaRPr>
            </a:p>
          </p:txBody>
        </p:sp>
        <p:sp>
          <p:nvSpPr>
            <p:cNvPr id="100" name="Freeform 265"/>
            <p:cNvSpPr>
              <a:spLocks/>
            </p:cNvSpPr>
            <p:nvPr/>
          </p:nvSpPr>
          <p:spPr bwMode="auto">
            <a:xfrm>
              <a:off x="1306759" y="4420864"/>
              <a:ext cx="688696" cy="1009447"/>
            </a:xfrm>
            <a:custGeom>
              <a:avLst/>
              <a:gdLst>
                <a:gd name="T0" fmla="*/ 243 w 423"/>
                <a:gd name="T1" fmla="*/ 312 h 586"/>
                <a:gd name="T2" fmla="*/ 243 w 423"/>
                <a:gd name="T3" fmla="*/ 312 h 586"/>
                <a:gd name="T4" fmla="*/ 238 w 423"/>
                <a:gd name="T5" fmla="*/ 302 h 586"/>
                <a:gd name="T6" fmla="*/ 236 w 423"/>
                <a:gd name="T7" fmla="*/ 292 h 586"/>
                <a:gd name="T8" fmla="*/ 238 w 423"/>
                <a:gd name="T9" fmla="*/ 284 h 586"/>
                <a:gd name="T10" fmla="*/ 246 w 423"/>
                <a:gd name="T11" fmla="*/ 278 h 586"/>
                <a:gd name="T12" fmla="*/ 246 w 423"/>
                <a:gd name="T13" fmla="*/ 276 h 586"/>
                <a:gd name="T14" fmla="*/ 246 w 423"/>
                <a:gd name="T15" fmla="*/ 276 h 586"/>
                <a:gd name="T16" fmla="*/ 233 w 423"/>
                <a:gd name="T17" fmla="*/ 276 h 586"/>
                <a:gd name="T18" fmla="*/ 224 w 423"/>
                <a:gd name="T19" fmla="*/ 272 h 586"/>
                <a:gd name="T20" fmla="*/ 214 w 423"/>
                <a:gd name="T21" fmla="*/ 266 h 586"/>
                <a:gd name="T22" fmla="*/ 206 w 423"/>
                <a:gd name="T23" fmla="*/ 258 h 586"/>
                <a:gd name="T24" fmla="*/ 44 w 423"/>
                <a:gd name="T25" fmla="*/ 18 h 586"/>
                <a:gd name="T26" fmla="*/ 44 w 423"/>
                <a:gd name="T27" fmla="*/ 18 h 586"/>
                <a:gd name="T28" fmla="*/ 35 w 423"/>
                <a:gd name="T29" fmla="*/ 10 h 586"/>
                <a:gd name="T30" fmla="*/ 25 w 423"/>
                <a:gd name="T31" fmla="*/ 6 h 586"/>
                <a:gd name="T32" fmla="*/ 15 w 423"/>
                <a:gd name="T33" fmla="*/ 4 h 586"/>
                <a:gd name="T34" fmla="*/ 3 w 423"/>
                <a:gd name="T35" fmla="*/ 6 h 586"/>
                <a:gd name="T36" fmla="*/ 0 w 423"/>
                <a:gd name="T37" fmla="*/ 2 h 586"/>
                <a:gd name="T38" fmla="*/ 0 w 423"/>
                <a:gd name="T39" fmla="*/ 2 h 586"/>
                <a:gd name="T40" fmla="*/ 13 w 423"/>
                <a:gd name="T41" fmla="*/ 0 h 586"/>
                <a:gd name="T42" fmla="*/ 27 w 423"/>
                <a:gd name="T43" fmla="*/ 0 h 586"/>
                <a:gd name="T44" fmla="*/ 35 w 423"/>
                <a:gd name="T45" fmla="*/ 2 h 586"/>
                <a:gd name="T46" fmla="*/ 42 w 423"/>
                <a:gd name="T47" fmla="*/ 4 h 586"/>
                <a:gd name="T48" fmla="*/ 49 w 423"/>
                <a:gd name="T49" fmla="*/ 8 h 586"/>
                <a:gd name="T50" fmla="*/ 54 w 423"/>
                <a:gd name="T51" fmla="*/ 14 h 586"/>
                <a:gd name="T52" fmla="*/ 221 w 423"/>
                <a:gd name="T53" fmla="*/ 258 h 586"/>
                <a:gd name="T54" fmla="*/ 221 w 423"/>
                <a:gd name="T55" fmla="*/ 258 h 586"/>
                <a:gd name="T56" fmla="*/ 226 w 423"/>
                <a:gd name="T57" fmla="*/ 266 h 586"/>
                <a:gd name="T58" fmla="*/ 233 w 423"/>
                <a:gd name="T59" fmla="*/ 270 h 586"/>
                <a:gd name="T60" fmla="*/ 243 w 423"/>
                <a:gd name="T61" fmla="*/ 272 h 586"/>
                <a:gd name="T62" fmla="*/ 256 w 423"/>
                <a:gd name="T63" fmla="*/ 272 h 586"/>
                <a:gd name="T64" fmla="*/ 258 w 423"/>
                <a:gd name="T65" fmla="*/ 276 h 586"/>
                <a:gd name="T66" fmla="*/ 258 w 423"/>
                <a:gd name="T67" fmla="*/ 276 h 586"/>
                <a:gd name="T68" fmla="*/ 248 w 423"/>
                <a:gd name="T69" fmla="*/ 282 h 586"/>
                <a:gd name="T70" fmla="*/ 246 w 423"/>
                <a:gd name="T71" fmla="*/ 288 h 586"/>
                <a:gd name="T72" fmla="*/ 246 w 423"/>
                <a:gd name="T73" fmla="*/ 296 h 586"/>
                <a:gd name="T74" fmla="*/ 251 w 423"/>
                <a:gd name="T75" fmla="*/ 302 h 586"/>
                <a:gd name="T76" fmla="*/ 418 w 423"/>
                <a:gd name="T77" fmla="*/ 546 h 586"/>
                <a:gd name="T78" fmla="*/ 418 w 423"/>
                <a:gd name="T79" fmla="*/ 546 h 586"/>
                <a:gd name="T80" fmla="*/ 420 w 423"/>
                <a:gd name="T81" fmla="*/ 554 h 586"/>
                <a:gd name="T82" fmla="*/ 423 w 423"/>
                <a:gd name="T83" fmla="*/ 560 h 586"/>
                <a:gd name="T84" fmla="*/ 420 w 423"/>
                <a:gd name="T85" fmla="*/ 566 h 586"/>
                <a:gd name="T86" fmla="*/ 418 w 423"/>
                <a:gd name="T87" fmla="*/ 572 h 586"/>
                <a:gd name="T88" fmla="*/ 408 w 423"/>
                <a:gd name="T89" fmla="*/ 580 h 586"/>
                <a:gd name="T90" fmla="*/ 398 w 423"/>
                <a:gd name="T91" fmla="*/ 586 h 586"/>
                <a:gd name="T92" fmla="*/ 398 w 423"/>
                <a:gd name="T93" fmla="*/ 582 h 586"/>
                <a:gd name="T94" fmla="*/ 398 w 423"/>
                <a:gd name="T95" fmla="*/ 582 h 586"/>
                <a:gd name="T96" fmla="*/ 405 w 423"/>
                <a:gd name="T97" fmla="*/ 576 h 586"/>
                <a:gd name="T98" fmla="*/ 410 w 423"/>
                <a:gd name="T99" fmla="*/ 570 h 586"/>
                <a:gd name="T100" fmla="*/ 413 w 423"/>
                <a:gd name="T101" fmla="*/ 560 h 586"/>
                <a:gd name="T102" fmla="*/ 408 w 423"/>
                <a:gd name="T103" fmla="*/ 550 h 586"/>
                <a:gd name="T104" fmla="*/ 243 w 423"/>
                <a:gd name="T105" fmla="*/ 31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23" h="586">
                  <a:moveTo>
                    <a:pt x="243" y="312"/>
                  </a:moveTo>
                  <a:lnTo>
                    <a:pt x="243" y="312"/>
                  </a:lnTo>
                  <a:lnTo>
                    <a:pt x="238" y="302"/>
                  </a:lnTo>
                  <a:lnTo>
                    <a:pt x="236" y="292"/>
                  </a:lnTo>
                  <a:lnTo>
                    <a:pt x="238" y="284"/>
                  </a:lnTo>
                  <a:lnTo>
                    <a:pt x="246" y="278"/>
                  </a:lnTo>
                  <a:lnTo>
                    <a:pt x="246" y="276"/>
                  </a:lnTo>
                  <a:lnTo>
                    <a:pt x="246" y="276"/>
                  </a:lnTo>
                  <a:lnTo>
                    <a:pt x="233" y="276"/>
                  </a:lnTo>
                  <a:lnTo>
                    <a:pt x="224" y="272"/>
                  </a:lnTo>
                  <a:lnTo>
                    <a:pt x="214" y="266"/>
                  </a:lnTo>
                  <a:lnTo>
                    <a:pt x="206" y="258"/>
                  </a:lnTo>
                  <a:lnTo>
                    <a:pt x="44" y="18"/>
                  </a:lnTo>
                  <a:lnTo>
                    <a:pt x="44" y="18"/>
                  </a:lnTo>
                  <a:lnTo>
                    <a:pt x="35" y="10"/>
                  </a:lnTo>
                  <a:lnTo>
                    <a:pt x="25" y="6"/>
                  </a:lnTo>
                  <a:lnTo>
                    <a:pt x="15" y="4"/>
                  </a:lnTo>
                  <a:lnTo>
                    <a:pt x="3" y="6"/>
                  </a:lnTo>
                  <a:lnTo>
                    <a:pt x="0" y="2"/>
                  </a:lnTo>
                  <a:lnTo>
                    <a:pt x="0" y="2"/>
                  </a:lnTo>
                  <a:lnTo>
                    <a:pt x="13" y="0"/>
                  </a:lnTo>
                  <a:lnTo>
                    <a:pt x="27" y="0"/>
                  </a:lnTo>
                  <a:lnTo>
                    <a:pt x="35" y="2"/>
                  </a:lnTo>
                  <a:lnTo>
                    <a:pt x="42" y="4"/>
                  </a:lnTo>
                  <a:lnTo>
                    <a:pt x="49" y="8"/>
                  </a:lnTo>
                  <a:lnTo>
                    <a:pt x="54" y="14"/>
                  </a:lnTo>
                  <a:lnTo>
                    <a:pt x="221" y="258"/>
                  </a:lnTo>
                  <a:lnTo>
                    <a:pt x="221" y="258"/>
                  </a:lnTo>
                  <a:lnTo>
                    <a:pt x="226" y="266"/>
                  </a:lnTo>
                  <a:lnTo>
                    <a:pt x="233" y="270"/>
                  </a:lnTo>
                  <a:lnTo>
                    <a:pt x="243" y="272"/>
                  </a:lnTo>
                  <a:lnTo>
                    <a:pt x="256" y="272"/>
                  </a:lnTo>
                  <a:lnTo>
                    <a:pt x="258" y="276"/>
                  </a:lnTo>
                  <a:lnTo>
                    <a:pt x="258" y="276"/>
                  </a:lnTo>
                  <a:lnTo>
                    <a:pt x="248" y="282"/>
                  </a:lnTo>
                  <a:lnTo>
                    <a:pt x="246" y="288"/>
                  </a:lnTo>
                  <a:lnTo>
                    <a:pt x="246" y="296"/>
                  </a:lnTo>
                  <a:lnTo>
                    <a:pt x="251" y="302"/>
                  </a:lnTo>
                  <a:lnTo>
                    <a:pt x="418" y="546"/>
                  </a:lnTo>
                  <a:lnTo>
                    <a:pt x="418" y="546"/>
                  </a:lnTo>
                  <a:lnTo>
                    <a:pt x="420" y="554"/>
                  </a:lnTo>
                  <a:lnTo>
                    <a:pt x="423" y="560"/>
                  </a:lnTo>
                  <a:lnTo>
                    <a:pt x="420" y="566"/>
                  </a:lnTo>
                  <a:lnTo>
                    <a:pt x="418" y="572"/>
                  </a:lnTo>
                  <a:lnTo>
                    <a:pt x="408" y="580"/>
                  </a:lnTo>
                  <a:lnTo>
                    <a:pt x="398" y="586"/>
                  </a:lnTo>
                  <a:lnTo>
                    <a:pt x="398" y="582"/>
                  </a:lnTo>
                  <a:lnTo>
                    <a:pt x="398" y="582"/>
                  </a:lnTo>
                  <a:lnTo>
                    <a:pt x="405" y="576"/>
                  </a:lnTo>
                  <a:lnTo>
                    <a:pt x="410" y="570"/>
                  </a:lnTo>
                  <a:lnTo>
                    <a:pt x="413" y="560"/>
                  </a:lnTo>
                  <a:lnTo>
                    <a:pt x="408" y="550"/>
                  </a:lnTo>
                  <a:lnTo>
                    <a:pt x="243" y="312"/>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nvGrpSpPr>
            <p:cNvPr id="5" name="Group 4"/>
            <p:cNvGrpSpPr/>
            <p:nvPr/>
          </p:nvGrpSpPr>
          <p:grpSpPr>
            <a:xfrm>
              <a:off x="1766234" y="4546615"/>
              <a:ext cx="266668" cy="352171"/>
              <a:chOff x="1766234" y="4546615"/>
              <a:chExt cx="266668" cy="352171"/>
            </a:xfrm>
          </p:grpSpPr>
          <p:sp>
            <p:nvSpPr>
              <p:cNvPr id="252" name="Rectangle 16"/>
              <p:cNvSpPr>
                <a:spLocks noChangeArrowheads="1"/>
              </p:cNvSpPr>
              <p:nvPr/>
            </p:nvSpPr>
            <p:spPr bwMode="auto">
              <a:xfrm>
                <a:off x="1896140" y="4546615"/>
                <a:ext cx="67" cy="20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Arial" pitchFamily="34" charset="0"/>
                  <a:cs typeface="Arial" pitchFamily="34" charset="0"/>
                </a:endParaRPr>
              </a:p>
            </p:txBody>
          </p:sp>
          <p:sp>
            <p:nvSpPr>
              <p:cNvPr id="34" name="Freeform 434"/>
              <p:cNvSpPr>
                <a:spLocks/>
              </p:cNvSpPr>
              <p:nvPr/>
            </p:nvSpPr>
            <p:spPr bwMode="auto">
              <a:xfrm rot="19694674">
                <a:off x="1766234" y="4803584"/>
                <a:ext cx="104200" cy="62014"/>
              </a:xfrm>
              <a:custGeom>
                <a:avLst/>
                <a:gdLst>
                  <a:gd name="T0" fmla="*/ 0 w 64"/>
                  <a:gd name="T1" fmla="*/ 28 h 36"/>
                  <a:gd name="T2" fmla="*/ 64 w 64"/>
                  <a:gd name="T3" fmla="*/ 36 h 36"/>
                  <a:gd name="T4" fmla="*/ 64 w 64"/>
                  <a:gd name="T5" fmla="*/ 36 h 36"/>
                  <a:gd name="T6" fmla="*/ 61 w 64"/>
                  <a:gd name="T7" fmla="*/ 34 h 36"/>
                  <a:gd name="T8" fmla="*/ 57 w 64"/>
                  <a:gd name="T9" fmla="*/ 26 h 36"/>
                  <a:gd name="T10" fmla="*/ 54 w 64"/>
                  <a:gd name="T11" fmla="*/ 20 h 36"/>
                  <a:gd name="T12" fmla="*/ 52 w 64"/>
                  <a:gd name="T13" fmla="*/ 14 h 36"/>
                  <a:gd name="T14" fmla="*/ 54 w 64"/>
                  <a:gd name="T15" fmla="*/ 8 h 36"/>
                  <a:gd name="T16" fmla="*/ 57 w 64"/>
                  <a:gd name="T17" fmla="*/ 0 h 36"/>
                  <a:gd name="T18" fmla="*/ 0 w 64"/>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36">
                    <a:moveTo>
                      <a:pt x="0" y="28"/>
                    </a:moveTo>
                    <a:lnTo>
                      <a:pt x="64" y="36"/>
                    </a:lnTo>
                    <a:lnTo>
                      <a:pt x="64" y="36"/>
                    </a:lnTo>
                    <a:lnTo>
                      <a:pt x="61" y="34"/>
                    </a:lnTo>
                    <a:lnTo>
                      <a:pt x="57" y="26"/>
                    </a:lnTo>
                    <a:lnTo>
                      <a:pt x="54" y="20"/>
                    </a:lnTo>
                    <a:lnTo>
                      <a:pt x="52" y="14"/>
                    </a:lnTo>
                    <a:lnTo>
                      <a:pt x="54" y="8"/>
                    </a:lnTo>
                    <a:lnTo>
                      <a:pt x="57" y="0"/>
                    </a:lnTo>
                    <a:lnTo>
                      <a:pt x="0" y="28"/>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 name="Freeform 435"/>
              <p:cNvSpPr>
                <a:spLocks/>
              </p:cNvSpPr>
              <p:nvPr/>
            </p:nvSpPr>
            <p:spPr bwMode="auto">
              <a:xfrm>
                <a:off x="1771122" y="4836772"/>
                <a:ext cx="104200" cy="62014"/>
              </a:xfrm>
              <a:custGeom>
                <a:avLst/>
                <a:gdLst>
                  <a:gd name="T0" fmla="*/ 0 w 64"/>
                  <a:gd name="T1" fmla="*/ 28 h 36"/>
                  <a:gd name="T2" fmla="*/ 64 w 64"/>
                  <a:gd name="T3" fmla="*/ 36 h 36"/>
                  <a:gd name="T4" fmla="*/ 64 w 64"/>
                  <a:gd name="T5" fmla="*/ 36 h 36"/>
                  <a:gd name="T6" fmla="*/ 61 w 64"/>
                  <a:gd name="T7" fmla="*/ 34 h 36"/>
                  <a:gd name="T8" fmla="*/ 57 w 64"/>
                  <a:gd name="T9" fmla="*/ 26 h 36"/>
                  <a:gd name="T10" fmla="*/ 54 w 64"/>
                  <a:gd name="T11" fmla="*/ 20 h 36"/>
                  <a:gd name="T12" fmla="*/ 52 w 64"/>
                  <a:gd name="T13" fmla="*/ 14 h 36"/>
                  <a:gd name="T14" fmla="*/ 54 w 64"/>
                  <a:gd name="T15" fmla="*/ 8 h 36"/>
                  <a:gd name="T16" fmla="*/ 57 w 64"/>
                  <a:gd name="T17" fmla="*/ 0 h 36"/>
                  <a:gd name="T18" fmla="*/ 0 w 64"/>
                  <a:gd name="T19"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36">
                    <a:moveTo>
                      <a:pt x="0" y="28"/>
                    </a:moveTo>
                    <a:lnTo>
                      <a:pt x="64" y="36"/>
                    </a:lnTo>
                    <a:lnTo>
                      <a:pt x="64" y="36"/>
                    </a:lnTo>
                    <a:lnTo>
                      <a:pt x="61" y="34"/>
                    </a:lnTo>
                    <a:lnTo>
                      <a:pt x="57" y="26"/>
                    </a:lnTo>
                    <a:lnTo>
                      <a:pt x="54" y="20"/>
                    </a:lnTo>
                    <a:lnTo>
                      <a:pt x="52" y="14"/>
                    </a:lnTo>
                    <a:lnTo>
                      <a:pt x="54" y="8"/>
                    </a:lnTo>
                    <a:lnTo>
                      <a:pt x="57" y="0"/>
                    </a:lnTo>
                    <a:lnTo>
                      <a:pt x="0" y="2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6" name="Freeform 436"/>
              <p:cNvSpPr>
                <a:spLocks/>
              </p:cNvSpPr>
              <p:nvPr/>
            </p:nvSpPr>
            <p:spPr bwMode="auto">
              <a:xfrm>
                <a:off x="1847296" y="4851516"/>
                <a:ext cx="167697" cy="24116"/>
              </a:xfrm>
              <a:custGeom>
                <a:avLst/>
                <a:gdLst>
                  <a:gd name="T0" fmla="*/ 0 w 103"/>
                  <a:gd name="T1" fmla="*/ 14 h 14"/>
                  <a:gd name="T2" fmla="*/ 103 w 103"/>
                  <a:gd name="T3" fmla="*/ 0 h 14"/>
                  <a:gd name="T4" fmla="*/ 0 w 103"/>
                  <a:gd name="T5" fmla="*/ 14 h 14"/>
                </a:gdLst>
                <a:ahLst/>
                <a:cxnLst>
                  <a:cxn ang="0">
                    <a:pos x="T0" y="T1"/>
                  </a:cxn>
                  <a:cxn ang="0">
                    <a:pos x="T2" y="T3"/>
                  </a:cxn>
                  <a:cxn ang="0">
                    <a:pos x="T4" y="T5"/>
                  </a:cxn>
                </a:cxnLst>
                <a:rect l="0" t="0" r="r" b="b"/>
                <a:pathLst>
                  <a:path w="103" h="14">
                    <a:moveTo>
                      <a:pt x="0" y="14"/>
                    </a:moveTo>
                    <a:lnTo>
                      <a:pt x="103" y="0"/>
                    </a:lnTo>
                    <a:lnTo>
                      <a:pt x="0" y="14"/>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7" name="Line 437"/>
              <p:cNvSpPr>
                <a:spLocks noChangeShapeType="1"/>
              </p:cNvSpPr>
              <p:nvPr/>
            </p:nvSpPr>
            <p:spPr bwMode="auto">
              <a:xfrm flipV="1">
                <a:off x="1842412" y="4648200"/>
                <a:ext cx="190490" cy="174792"/>
              </a:xfrm>
              <a:prstGeom prst="line">
                <a:avLst/>
              </a:prstGeom>
              <a:noFill/>
              <a:ln w="5">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200" dirty="0"/>
              </a:p>
            </p:txBody>
          </p:sp>
        </p:grpSp>
      </p:grpSp>
      <p:sp>
        <p:nvSpPr>
          <p:cNvPr id="2" name="Title 1"/>
          <p:cNvSpPr>
            <a:spLocks noGrp="1"/>
          </p:cNvSpPr>
          <p:nvPr>
            <p:ph type="title"/>
          </p:nvPr>
        </p:nvSpPr>
        <p:spPr/>
        <p:txBody>
          <a:bodyPr>
            <a:normAutofit/>
          </a:bodyPr>
          <a:lstStyle/>
          <a:p>
            <a:r>
              <a:rPr lang="en-US" dirty="0"/>
              <a:t>Welfare in the Long Run</a:t>
            </a:r>
          </a:p>
        </p:txBody>
      </p:sp>
      <p:sp>
        <p:nvSpPr>
          <p:cNvPr id="3" name="Content Placeholder 2"/>
          <p:cNvSpPr>
            <a:spLocks noGrp="1"/>
          </p:cNvSpPr>
          <p:nvPr>
            <p:ph idx="1"/>
          </p:nvPr>
        </p:nvSpPr>
        <p:spPr>
          <a:xfrm>
            <a:off x="457200" y="1197718"/>
            <a:ext cx="8229600" cy="5123833"/>
          </a:xfrm>
        </p:spPr>
        <p:txBody>
          <a:bodyPr>
            <a:normAutofit/>
          </a:bodyPr>
          <a:lstStyle/>
          <a:p>
            <a:pPr marL="0" indent="0">
              <a:lnSpc>
                <a:spcPct val="90000"/>
              </a:lnSpc>
              <a:spcBef>
                <a:spcPts val="300"/>
              </a:spcBef>
            </a:pPr>
            <a:r>
              <a:rPr lang="en-US" sz="2000" dirty="0"/>
              <a:t>Similar to monopolists, monopolistically competitive firms operate at smaller-than-efficient scale.  Firms could decrease costs by producing more. </a:t>
            </a:r>
            <a:r>
              <a:rPr lang="en-US" sz="2000" dirty="0">
                <a:sym typeface="Wingdings" panose="05000000000000000000" pitchFamily="2" charset="2"/>
              </a:rPr>
              <a:t></a:t>
            </a:r>
            <a:r>
              <a:rPr lang="en-US" dirty="0"/>
              <a:t>This would decrease profits.</a:t>
            </a:r>
          </a:p>
        </p:txBody>
      </p:sp>
      <p:sp>
        <p:nvSpPr>
          <p:cNvPr id="89" name="Content Placeholder 7"/>
          <p:cNvSpPr txBox="1">
            <a:spLocks/>
          </p:cNvSpPr>
          <p:nvPr/>
        </p:nvSpPr>
        <p:spPr>
          <a:xfrm>
            <a:off x="4267200" y="5715000"/>
            <a:ext cx="4191000" cy="8381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libr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Sets price at P = min(ATC) = MC.</a:t>
            </a:r>
          </a:p>
          <a:p>
            <a:r>
              <a:rPr lang="en-US" sz="1800" dirty="0"/>
              <a:t>Efficient scale.</a:t>
            </a:r>
          </a:p>
        </p:txBody>
      </p:sp>
      <p:sp>
        <p:nvSpPr>
          <p:cNvPr id="90" name="Content Placeholder 7"/>
          <p:cNvSpPr txBox="1">
            <a:spLocks/>
          </p:cNvSpPr>
          <p:nvPr/>
        </p:nvSpPr>
        <p:spPr>
          <a:xfrm>
            <a:off x="152400" y="5715000"/>
            <a:ext cx="4114800" cy="8381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Calibri Light"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alibri Light"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alibri Light"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alibri Light"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t>Sets price at P = ATC &gt; MC.</a:t>
            </a:r>
          </a:p>
          <a:p>
            <a:r>
              <a:rPr lang="en-US" sz="1800" dirty="0"/>
              <a:t>Produce at smaller-than efficient scale.</a:t>
            </a:r>
          </a:p>
        </p:txBody>
      </p:sp>
    </p:spTree>
    <p:extLst>
      <p:ext uri="{BB962C8B-B14F-4D97-AF65-F5344CB8AC3E}">
        <p14:creationId xmlns:p14="http://schemas.microsoft.com/office/powerpoint/2010/main" val="24202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0">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9">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109" grpId="0" animBg="1"/>
      <p:bldP spid="110" grpId="0" animBg="1"/>
      <p:bldP spid="111" grpId="0"/>
      <p:bldP spid="112" grpId="0"/>
      <p:bldP spid="113" grpId="0"/>
      <p:bldP spid="114" grpId="0"/>
      <p:bldP spid="115" grpId="0"/>
      <p:bldP spid="116" grpId="0"/>
      <p:bldP spid="117" grpId="0"/>
      <p:bldP spid="131" grpId="0"/>
      <p:bldP spid="30" grpId="0" animBg="1"/>
      <p:bldP spid="8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Comparing Market Characteristics</a:t>
            </a:r>
          </a:p>
        </p:txBody>
      </p:sp>
      <p:graphicFrame>
        <p:nvGraphicFramePr>
          <p:cNvPr id="4" name="Object 3"/>
          <p:cNvGraphicFramePr>
            <a:graphicFrameLocks noChangeAspect="1"/>
          </p:cNvGraphicFramePr>
          <p:nvPr>
            <p:extLst/>
          </p:nvPr>
        </p:nvGraphicFramePr>
        <p:xfrm>
          <a:off x="304800" y="1981200"/>
          <a:ext cx="8648700" cy="2617926"/>
        </p:xfrm>
        <a:graphic>
          <a:graphicData uri="http://schemas.openxmlformats.org/presentationml/2006/ole">
            <mc:AlternateContent xmlns:mc="http://schemas.openxmlformats.org/markup-compatibility/2006">
              <mc:Choice xmlns:v="urn:schemas-microsoft-com:vml" Requires="v">
                <p:oleObj spid="_x0000_s1045" name="Worksheet" r:id="rId3" imgW="4314873" imgH="1305028" progId="Excel.Sheet.8">
                  <p:embed/>
                </p:oleObj>
              </mc:Choice>
              <mc:Fallback>
                <p:oleObj name="Worksheet" r:id="rId3" imgW="4314873" imgH="1305028" progId="Excel.Sheet.8">
                  <p:embed/>
                  <p:pic>
                    <p:nvPicPr>
                      <p:cNvPr id="4" name="Object 3"/>
                      <p:cNvPicPr>
                        <a:picLocks noChangeAspect="1" noChangeArrowheads="1"/>
                      </p:cNvPicPr>
                      <p:nvPr/>
                    </p:nvPicPr>
                    <p:blipFill>
                      <a:blip r:embed="rId4"/>
                      <a:srcRect/>
                      <a:stretch>
                        <a:fillRect/>
                      </a:stretch>
                    </p:blipFill>
                    <p:spPr bwMode="auto">
                      <a:xfrm>
                        <a:off x="304800" y="1981200"/>
                        <a:ext cx="8648700" cy="261792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753675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Imperfect </a:t>
            </a:r>
            <a:r>
              <a:rPr lang="en-US" sz="2800" dirty="0" smtClean="0"/>
              <a:t>Competition</a:t>
            </a:r>
            <a:endParaRPr lang="en-US" sz="2800" dirty="0"/>
          </a:p>
        </p:txBody>
      </p:sp>
      <p:sp>
        <p:nvSpPr>
          <p:cNvPr id="3" name="Content Placeholder 2"/>
          <p:cNvSpPr>
            <a:spLocks noGrp="1"/>
          </p:cNvSpPr>
          <p:nvPr>
            <p:ph idx="1"/>
          </p:nvPr>
        </p:nvSpPr>
        <p:spPr>
          <a:xfrm>
            <a:off x="457200" y="990600"/>
            <a:ext cx="8229600" cy="5330951"/>
          </a:xfrm>
        </p:spPr>
        <p:txBody>
          <a:bodyPr>
            <a:normAutofit/>
          </a:bodyPr>
          <a:lstStyle/>
          <a:p>
            <a:pPr marL="0" indent="0">
              <a:buClr>
                <a:schemeClr val="tx1"/>
              </a:buClr>
            </a:pPr>
            <a:r>
              <a:rPr lang="en-US" dirty="0" smtClean="0"/>
              <a:t>We have seen market structures at the two extremes of the competition spectrum:</a:t>
            </a:r>
          </a:p>
          <a:p>
            <a:pPr>
              <a:buClr>
                <a:schemeClr val="tx1"/>
              </a:buClr>
              <a:buFont typeface="Arial" panose="020B0604020202020204" pitchFamily="34" charset="0"/>
              <a:buChar char="•"/>
            </a:pPr>
            <a:r>
              <a:rPr lang="en-US" sz="2000" dirty="0" smtClean="0">
                <a:solidFill>
                  <a:schemeClr val="accent6"/>
                </a:solidFill>
              </a:rPr>
              <a:t>Perfect Competition – Lowest prices, highest quantities, maximizes surplus</a:t>
            </a:r>
          </a:p>
          <a:p>
            <a:pPr>
              <a:buClr>
                <a:schemeClr val="tx1"/>
              </a:buClr>
              <a:buFont typeface="Arial" panose="020B0604020202020204" pitchFamily="34" charset="0"/>
              <a:buChar char="•"/>
            </a:pPr>
            <a:r>
              <a:rPr lang="en-US" sz="2000" dirty="0" smtClean="0">
                <a:solidFill>
                  <a:schemeClr val="accent6"/>
                </a:solidFill>
              </a:rPr>
              <a:t>(Single Price) Monopoly – Highest prices, lowest quantities, maximizes profits</a:t>
            </a:r>
          </a:p>
          <a:p>
            <a:pPr marL="0" indent="0">
              <a:buClr>
                <a:schemeClr val="tx1"/>
              </a:buClr>
            </a:pPr>
            <a:endParaRPr lang="en-US" dirty="0">
              <a:solidFill>
                <a:schemeClr val="accent6"/>
              </a:solidFill>
            </a:endParaRPr>
          </a:p>
          <a:p>
            <a:pPr marL="0" indent="0">
              <a:buClr>
                <a:schemeClr val="tx1"/>
              </a:buClr>
            </a:pPr>
            <a:r>
              <a:rPr lang="en-US" dirty="0" smtClean="0"/>
              <a:t>But there are many models of market structures that fall between these extremes.  What these “imperfectly competitive” models have in common is:</a:t>
            </a:r>
          </a:p>
          <a:p>
            <a:pPr>
              <a:buClr>
                <a:schemeClr val="tx1"/>
              </a:buClr>
              <a:buFont typeface="Arial" panose="020B0604020202020204" pitchFamily="34" charset="0"/>
              <a:buChar char="•"/>
            </a:pPr>
            <a:r>
              <a:rPr lang="en-US" dirty="0" err="1" smtClean="0">
                <a:solidFill>
                  <a:schemeClr val="accent6"/>
                </a:solidFill>
              </a:rPr>
              <a:t>Q</a:t>
            </a:r>
            <a:r>
              <a:rPr lang="en-US" baseline="-25000" dirty="0" err="1" smtClean="0">
                <a:solidFill>
                  <a:schemeClr val="accent6"/>
                </a:solidFill>
              </a:rPr>
              <a:t>m</a:t>
            </a:r>
            <a:r>
              <a:rPr lang="en-US" dirty="0" smtClean="0">
                <a:solidFill>
                  <a:schemeClr val="accent6"/>
                </a:solidFill>
              </a:rPr>
              <a:t>&lt;</a:t>
            </a:r>
            <a:r>
              <a:rPr lang="en-US" dirty="0" err="1" smtClean="0">
                <a:solidFill>
                  <a:schemeClr val="accent6"/>
                </a:solidFill>
              </a:rPr>
              <a:t>Q</a:t>
            </a:r>
            <a:r>
              <a:rPr lang="en-US" baseline="-25000" dirty="0" err="1" smtClean="0">
                <a:solidFill>
                  <a:schemeClr val="accent6"/>
                </a:solidFill>
              </a:rPr>
              <a:t>ic</a:t>
            </a:r>
            <a:r>
              <a:rPr lang="en-US" dirty="0" smtClean="0">
                <a:solidFill>
                  <a:schemeClr val="accent6"/>
                </a:solidFill>
              </a:rPr>
              <a:t>&lt;</a:t>
            </a:r>
            <a:r>
              <a:rPr lang="en-US" dirty="0" err="1" smtClean="0">
                <a:solidFill>
                  <a:schemeClr val="accent6"/>
                </a:solidFill>
              </a:rPr>
              <a:t>Q</a:t>
            </a:r>
            <a:r>
              <a:rPr lang="en-US" baseline="-25000" dirty="0" err="1" smtClean="0">
                <a:solidFill>
                  <a:schemeClr val="accent6"/>
                </a:solidFill>
              </a:rPr>
              <a:t>pc</a:t>
            </a:r>
            <a:endParaRPr lang="en-US" baseline="-25000" dirty="0" smtClean="0">
              <a:solidFill>
                <a:schemeClr val="accent6"/>
              </a:solidFill>
            </a:endParaRPr>
          </a:p>
          <a:p>
            <a:pPr>
              <a:buClr>
                <a:schemeClr val="tx1"/>
              </a:buClr>
              <a:buFont typeface="Arial" panose="020B0604020202020204" pitchFamily="34" charset="0"/>
              <a:buChar char="•"/>
            </a:pPr>
            <a:r>
              <a:rPr lang="en-US" dirty="0" err="1" smtClean="0">
                <a:solidFill>
                  <a:schemeClr val="accent6"/>
                </a:solidFill>
              </a:rPr>
              <a:t>DWL</a:t>
            </a:r>
            <a:r>
              <a:rPr lang="en-US" baseline="-25000" dirty="0" err="1" smtClean="0">
                <a:solidFill>
                  <a:schemeClr val="accent6"/>
                </a:solidFill>
              </a:rPr>
              <a:t>pc</a:t>
            </a:r>
            <a:r>
              <a:rPr lang="en-US" dirty="0" smtClean="0">
                <a:solidFill>
                  <a:schemeClr val="accent6"/>
                </a:solidFill>
              </a:rPr>
              <a:t>(=0)&lt;</a:t>
            </a:r>
            <a:r>
              <a:rPr lang="en-US" dirty="0" err="1" smtClean="0">
                <a:solidFill>
                  <a:schemeClr val="accent6"/>
                </a:solidFill>
              </a:rPr>
              <a:t>DWL</a:t>
            </a:r>
            <a:r>
              <a:rPr lang="en-US" baseline="-25000" dirty="0" err="1" smtClean="0">
                <a:solidFill>
                  <a:schemeClr val="accent6"/>
                </a:solidFill>
              </a:rPr>
              <a:t>ic</a:t>
            </a:r>
            <a:r>
              <a:rPr lang="en-US" dirty="0" smtClean="0">
                <a:solidFill>
                  <a:schemeClr val="accent6"/>
                </a:solidFill>
              </a:rPr>
              <a:t>&lt;</a:t>
            </a:r>
            <a:r>
              <a:rPr lang="en-US" dirty="0" err="1" smtClean="0">
                <a:solidFill>
                  <a:schemeClr val="accent6"/>
                </a:solidFill>
              </a:rPr>
              <a:t>DWL</a:t>
            </a:r>
            <a:r>
              <a:rPr lang="en-US" baseline="-25000" dirty="0" err="1" smtClean="0">
                <a:solidFill>
                  <a:schemeClr val="accent6"/>
                </a:solidFill>
              </a:rPr>
              <a:t>m</a:t>
            </a:r>
            <a:endParaRPr lang="en-US" baseline="-25000" dirty="0">
              <a:solidFill>
                <a:schemeClr val="accent6"/>
              </a:solidFill>
            </a:endParaRPr>
          </a:p>
        </p:txBody>
      </p:sp>
    </p:spTree>
    <p:extLst>
      <p:ext uri="{BB962C8B-B14F-4D97-AF65-F5344CB8AC3E}">
        <p14:creationId xmlns:p14="http://schemas.microsoft.com/office/powerpoint/2010/main" val="23737303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640080"/>
          </a:xfrm>
          <a:prstGeom prst="rect">
            <a:avLst/>
          </a:prstGeom>
        </p:spPr>
        <p:txBody>
          <a:bodyPr/>
          <a:lstStyle/>
          <a:p>
            <a:r>
              <a:rPr lang="en-US" dirty="0"/>
              <a:t>Is Monopolistic Competition Bad for Consumers?</a:t>
            </a:r>
          </a:p>
        </p:txBody>
      </p:sp>
      <p:sp>
        <p:nvSpPr>
          <p:cNvPr id="4" name="Text Placeholder 2"/>
          <p:cNvSpPr>
            <a:spLocks noGrp="1"/>
          </p:cNvSpPr>
          <p:nvPr>
            <p:ph type="body" sz="quarter" idx="11"/>
          </p:nvPr>
        </p:nvSpPr>
        <p:spPr>
          <a:xfrm>
            <a:off x="152400" y="838200"/>
            <a:ext cx="8839200" cy="5638800"/>
          </a:xfrm>
        </p:spPr>
        <p:txBody>
          <a:bodyPr/>
          <a:lstStyle/>
          <a:p>
            <a:pPr>
              <a:spcBef>
                <a:spcPts val="0"/>
              </a:spcBef>
              <a:spcAft>
                <a:spcPts val="1200"/>
              </a:spcAft>
            </a:pPr>
            <a:r>
              <a:rPr lang="en-US" dirty="0"/>
              <a:t>The lack of efficiency suggests that monopolistic competition is a bad situation for consumers.</a:t>
            </a:r>
          </a:p>
          <a:p>
            <a:pPr>
              <a:spcBef>
                <a:spcPts val="0"/>
              </a:spcBef>
              <a:spcAft>
                <a:spcPts val="1200"/>
              </a:spcAft>
            </a:pPr>
            <a:r>
              <a:rPr lang="en-US" dirty="0"/>
              <a:t>But consumers might benefit from the product differentiation.</a:t>
            </a:r>
          </a:p>
          <a:p>
            <a:pPr>
              <a:spcBef>
                <a:spcPts val="0"/>
              </a:spcBef>
              <a:spcAft>
                <a:spcPts val="1200"/>
              </a:spcAft>
            </a:pPr>
            <a:endParaRPr lang="en-US" dirty="0"/>
          </a:p>
          <a:p>
            <a:pPr>
              <a:spcBef>
                <a:spcPts val="0"/>
              </a:spcBef>
              <a:spcAft>
                <a:spcPts val="1200"/>
              </a:spcAft>
            </a:pPr>
            <a:endParaRPr lang="en-US" i="1" dirty="0"/>
          </a:p>
          <a:p>
            <a:pPr>
              <a:spcBef>
                <a:spcPts val="0"/>
              </a:spcBef>
              <a:spcAft>
                <a:spcPts val="1200"/>
              </a:spcAft>
            </a:pPr>
            <a:r>
              <a:rPr lang="en-US" dirty="0"/>
              <a:t>Many consumers are willing to accept a higher price for a differentiated product. So monopolistic competition is not necessarily bad for consumers.</a:t>
            </a:r>
          </a:p>
        </p:txBody>
      </p:sp>
    </p:spTree>
    <p:custDataLst>
      <p:tags r:id="rId1"/>
    </p:custDataLst>
    <p:extLst>
      <p:ext uri="{BB962C8B-B14F-4D97-AF65-F5344CB8AC3E}">
        <p14:creationId xmlns:p14="http://schemas.microsoft.com/office/powerpoint/2010/main" val="2253886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wipe(left)">
                                      <p:cBhvr>
                                        <p:cTn id="1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OSG_fig12_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7988"/>
          <a:stretch/>
        </p:blipFill>
        <p:spPr bwMode="auto">
          <a:xfrm>
            <a:off x="2406775" y="1619108"/>
            <a:ext cx="2859191" cy="265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PQuestion"/>
          <p:cNvSpPr>
            <a:spLocks noGrp="1"/>
          </p:cNvSpPr>
          <p:nvPr>
            <p:ph type="title"/>
          </p:nvPr>
        </p:nvSpPr>
        <p:spPr>
          <a:xfrm>
            <a:off x="1132795" y="4572000"/>
            <a:ext cx="6468155" cy="857250"/>
          </a:xfrm>
        </p:spPr>
        <p:txBody>
          <a:bodyPr/>
          <a:lstStyle/>
          <a:p>
            <a:r>
              <a:rPr lang="en-US" sz="1650" dirty="0"/>
              <a:t>Refer to the </a:t>
            </a:r>
            <a:r>
              <a:rPr lang="en-US" sz="1650" dirty="0"/>
              <a:t>graph for a firm in a monopolistically competitive market </a:t>
            </a:r>
            <a:r>
              <a:rPr lang="en-US" sz="1650" dirty="0"/>
              <a:t>above.  What level of output (approximately) maximizes profit?  </a:t>
            </a:r>
          </a:p>
        </p:txBody>
      </p:sp>
      <p:cxnSp>
        <p:nvCxnSpPr>
          <p:cNvPr id="5" name="Straight Connector 4"/>
          <p:cNvCxnSpPr/>
          <p:nvPr/>
        </p:nvCxnSpPr>
        <p:spPr bwMode="auto">
          <a:xfrm>
            <a:off x="4171950" y="3086100"/>
            <a:ext cx="0" cy="628650"/>
          </a:xfrm>
          <a:prstGeom prst="line">
            <a:avLst/>
          </a:prstGeom>
          <a:noFill/>
          <a:ln w="3175" cap="flat" cmpd="sng" algn="ctr">
            <a:solidFill>
              <a:schemeClr val="tx1"/>
            </a:solidFill>
            <a:prstDash val="sysDash"/>
            <a:round/>
            <a:headEnd type="none" w="med" len="med"/>
            <a:tailEnd type="none" w="med" len="med"/>
          </a:ln>
          <a:effectLst/>
        </p:spPr>
      </p:cxnSp>
      <p:cxnSp>
        <p:nvCxnSpPr>
          <p:cNvPr id="8" name="Straight Connector 7"/>
          <p:cNvCxnSpPr/>
          <p:nvPr/>
        </p:nvCxnSpPr>
        <p:spPr bwMode="auto">
          <a:xfrm>
            <a:off x="3829050" y="2857500"/>
            <a:ext cx="0" cy="857250"/>
          </a:xfrm>
          <a:prstGeom prst="line">
            <a:avLst/>
          </a:prstGeom>
          <a:noFill/>
          <a:ln w="3175" cap="flat" cmpd="sng" algn="ctr">
            <a:solidFill>
              <a:schemeClr val="tx1"/>
            </a:solidFill>
            <a:prstDash val="sysDash"/>
            <a:round/>
            <a:headEnd type="none" w="med" len="med"/>
            <a:tailEnd type="none" w="med" len="med"/>
          </a:ln>
          <a:effectLst/>
        </p:spPr>
      </p:cxnSp>
      <p:sp>
        <p:nvSpPr>
          <p:cNvPr id="12" name="Rectangle 11"/>
          <p:cNvSpPr/>
          <p:nvPr/>
        </p:nvSpPr>
        <p:spPr>
          <a:xfrm>
            <a:off x="4857750" y="1724368"/>
            <a:ext cx="800100" cy="323165"/>
          </a:xfrm>
          <a:prstGeom prst="rect">
            <a:avLst/>
          </a:prstGeom>
        </p:spPr>
        <p:txBody>
          <a:bodyPr wrap="square" rtlCol="0" anchor="ctr">
            <a:spAutoFit/>
          </a:bodyPr>
          <a:lstStyle/>
          <a:p>
            <a:pPr algn="ctr">
              <a:lnSpc>
                <a:spcPts val="1800"/>
              </a:lnSpc>
            </a:pPr>
            <a:endParaRPr lang="en-US" b="1" dirty="0">
              <a:solidFill>
                <a:srgbClr val="7B0046"/>
              </a:solidFill>
              <a:latin typeface="Arial" charset="0"/>
              <a:cs typeface="Arial" charset="0"/>
            </a:endParaRPr>
          </a:p>
        </p:txBody>
      </p:sp>
      <p:sp>
        <p:nvSpPr>
          <p:cNvPr id="13" name="Rectangle 12"/>
          <p:cNvSpPr/>
          <p:nvPr/>
        </p:nvSpPr>
        <p:spPr>
          <a:xfrm>
            <a:off x="5029200" y="1752943"/>
            <a:ext cx="685800" cy="323165"/>
          </a:xfrm>
          <a:prstGeom prst="rect">
            <a:avLst/>
          </a:prstGeom>
          <a:solidFill>
            <a:schemeClr val="bg1"/>
          </a:solidFill>
        </p:spPr>
        <p:txBody>
          <a:bodyPr wrap="square" rtlCol="0" anchor="ctr">
            <a:spAutoFit/>
          </a:bodyPr>
          <a:lstStyle/>
          <a:p>
            <a:pPr algn="ctr">
              <a:lnSpc>
                <a:spcPts val="1800"/>
              </a:lnSpc>
            </a:pPr>
            <a:endParaRPr lang="en-US" b="1" dirty="0">
              <a:solidFill>
                <a:srgbClr val="7B0046"/>
              </a:solidFill>
              <a:latin typeface="Arial" charset="0"/>
              <a:cs typeface="Arial" charset="0"/>
            </a:endParaRPr>
          </a:p>
        </p:txBody>
      </p:sp>
    </p:spTree>
    <p:custDataLst>
      <p:tags r:id="rId1"/>
    </p:custDataLst>
    <p:extLst>
      <p:ext uri="{BB962C8B-B14F-4D97-AF65-F5344CB8AC3E}">
        <p14:creationId xmlns:p14="http://schemas.microsoft.com/office/powerpoint/2010/main" val="142559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OSG_fig12_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1650" y="1881426"/>
            <a:ext cx="5497116" cy="2657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PQuestion"/>
          <p:cNvSpPr>
            <a:spLocks noGrp="1"/>
          </p:cNvSpPr>
          <p:nvPr>
            <p:ph type="title"/>
          </p:nvPr>
        </p:nvSpPr>
        <p:spPr>
          <a:xfrm>
            <a:off x="1828800" y="4743450"/>
            <a:ext cx="5886450" cy="857250"/>
          </a:xfrm>
        </p:spPr>
        <p:txBody>
          <a:bodyPr/>
          <a:lstStyle/>
          <a:p>
            <a:r>
              <a:rPr lang="en-US" sz="1650" dirty="0"/>
              <a:t>Profit is maximized at q=5 (where MR=MC)</a:t>
            </a:r>
            <a:br>
              <a:rPr lang="en-US" sz="1650" dirty="0"/>
            </a:br>
            <a:r>
              <a:rPr lang="en-US" sz="1650" dirty="0"/>
              <a:t/>
            </a:r>
            <a:br>
              <a:rPr lang="en-US" sz="1650" dirty="0"/>
            </a:br>
            <a:r>
              <a:rPr lang="en-US" sz="1650" dirty="0"/>
              <a:t>What is the price?</a:t>
            </a:r>
          </a:p>
        </p:txBody>
      </p:sp>
    </p:spTree>
    <p:custDataLst>
      <p:tags r:id="rId1"/>
    </p:custDataLst>
    <p:extLst>
      <p:ext uri="{BB962C8B-B14F-4D97-AF65-F5344CB8AC3E}">
        <p14:creationId xmlns:p14="http://schemas.microsoft.com/office/powerpoint/2010/main" val="182041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p:txBody>
          <a:bodyPr/>
          <a:lstStyle/>
          <a:p>
            <a:r>
              <a:rPr lang="en-US" dirty="0"/>
              <a:t>If firms in a monopolistically competitive industry are making profits, more firms will enter the industry in the long-run, causing the demand curves faced by individual firms to shift to the _____ and become ____elastic.</a:t>
            </a:r>
          </a:p>
        </p:txBody>
      </p:sp>
      <p:sp>
        <p:nvSpPr>
          <p:cNvPr id="3" name="TPAnswers"/>
          <p:cNvSpPr>
            <a:spLocks noGrp="1"/>
          </p:cNvSpPr>
          <p:nvPr>
            <p:ph type="body" idx="1"/>
            <p:custDataLst>
              <p:tags r:id="rId2"/>
            </p:custDataLst>
          </p:nvPr>
        </p:nvSpPr>
        <p:spPr>
          <a:xfrm>
            <a:off x="1771650" y="2514601"/>
            <a:ext cx="5886450" cy="2822972"/>
          </a:xfrm>
        </p:spPr>
        <p:txBody>
          <a:bodyPr/>
          <a:lstStyle/>
          <a:p>
            <a:r>
              <a:rPr lang="en-US" dirty="0"/>
              <a:t>left; more</a:t>
            </a:r>
          </a:p>
          <a:p>
            <a:r>
              <a:rPr lang="en-US" dirty="0"/>
              <a:t>left; less</a:t>
            </a:r>
          </a:p>
          <a:p>
            <a:r>
              <a:rPr lang="en-US" dirty="0"/>
              <a:t>right; more</a:t>
            </a:r>
          </a:p>
          <a:p>
            <a:r>
              <a:rPr lang="en-US" dirty="0"/>
              <a:t>right; less</a:t>
            </a:r>
          </a:p>
          <a:p>
            <a:pPr marL="348854" lvl="1" indent="-348854">
              <a:buFontTx/>
              <a:buAutoNum type="alphaLcPeriod"/>
            </a:pPr>
            <a:endParaRPr lang="en-US" sz="1800" dirty="0"/>
          </a:p>
        </p:txBody>
      </p:sp>
    </p:spTree>
    <p:custDataLst>
      <p:tags r:id="rId1"/>
    </p:custDataLst>
    <p:extLst>
      <p:ext uri="{BB962C8B-B14F-4D97-AF65-F5344CB8AC3E}">
        <p14:creationId xmlns:p14="http://schemas.microsoft.com/office/powerpoint/2010/main" val="945199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p:txBody>
          <a:bodyPr/>
          <a:lstStyle/>
          <a:p>
            <a:r>
              <a:rPr lang="en-US" dirty="0"/>
              <a:t>If firms in a monopolistically competitive industry are making profits, more firms will enter the industry in the long-run, causing the demand curves faced by individual firms to shift to the _____ and become ____elastic.</a:t>
            </a:r>
          </a:p>
        </p:txBody>
      </p:sp>
      <p:sp>
        <p:nvSpPr>
          <p:cNvPr id="3" name="TPAnswers"/>
          <p:cNvSpPr>
            <a:spLocks noGrp="1"/>
          </p:cNvSpPr>
          <p:nvPr>
            <p:ph type="body" idx="1"/>
            <p:custDataLst>
              <p:tags r:id="rId2"/>
            </p:custDataLst>
          </p:nvPr>
        </p:nvSpPr>
        <p:spPr>
          <a:xfrm>
            <a:off x="1771650" y="2514601"/>
            <a:ext cx="5886450" cy="2822972"/>
          </a:xfrm>
        </p:spPr>
        <p:txBody>
          <a:bodyPr/>
          <a:lstStyle/>
          <a:p>
            <a:r>
              <a:rPr lang="en-US" dirty="0"/>
              <a:t>left; more</a:t>
            </a:r>
          </a:p>
        </p:txBody>
      </p:sp>
    </p:spTree>
    <p:custDataLst>
      <p:tags r:id="rId1"/>
    </p:custDataLst>
    <p:extLst>
      <p:ext uri="{BB962C8B-B14F-4D97-AF65-F5344CB8AC3E}">
        <p14:creationId xmlns:p14="http://schemas.microsoft.com/office/powerpoint/2010/main" val="11619659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2435551" y="2889012"/>
            <a:ext cx="2386013" cy="1643063"/>
          </a:xfrm>
          <a:prstGeom prst="rect">
            <a:avLst/>
          </a:prstGeom>
        </p:spPr>
      </p:pic>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920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Monopolistic </a:t>
            </a:r>
            <a:r>
              <a:rPr lang="en-US" sz="2800" dirty="0"/>
              <a:t>Competition</a:t>
            </a:r>
          </a:p>
        </p:txBody>
      </p:sp>
      <p:sp>
        <p:nvSpPr>
          <p:cNvPr id="3" name="Content Placeholder 2"/>
          <p:cNvSpPr>
            <a:spLocks noGrp="1"/>
          </p:cNvSpPr>
          <p:nvPr>
            <p:ph idx="1"/>
          </p:nvPr>
        </p:nvSpPr>
        <p:spPr/>
        <p:txBody>
          <a:bodyPr>
            <a:normAutofit/>
          </a:bodyPr>
          <a:lstStyle/>
          <a:p>
            <a:pPr marL="0" indent="0">
              <a:buClr>
                <a:schemeClr val="tx1"/>
              </a:buClr>
            </a:pPr>
            <a:r>
              <a:rPr lang="en-US" i="1" dirty="0">
                <a:solidFill>
                  <a:srgbClr val="9D0505"/>
                </a:solidFill>
              </a:rPr>
              <a:t>Monopolistic competition</a:t>
            </a:r>
            <a:r>
              <a:rPr lang="en-US" dirty="0">
                <a:solidFill>
                  <a:srgbClr val="9D0505"/>
                </a:solidFill>
              </a:rPr>
              <a:t> </a:t>
            </a:r>
            <a:r>
              <a:rPr lang="en-US" dirty="0"/>
              <a:t>describes a market with many firms that sell similar, but differentiated, goods and services.</a:t>
            </a:r>
          </a:p>
          <a:p>
            <a:pPr marL="342900" lvl="1" indent="-342900">
              <a:buFont typeface="Arial" panose="020B0604020202020204" pitchFamily="34" charset="0"/>
              <a:buChar char="•"/>
            </a:pPr>
            <a:r>
              <a:rPr lang="en-US" dirty="0"/>
              <a:t>Able to earn a positive profit in the short run by selling a differentiated product.</a:t>
            </a:r>
          </a:p>
          <a:p>
            <a:pPr marL="342900" lvl="1" indent="-342900">
              <a:buFont typeface="Arial" panose="020B0604020202020204" pitchFamily="34" charset="0"/>
              <a:buChar char="•"/>
            </a:pPr>
            <a:r>
              <a:rPr lang="en-US" dirty="0"/>
              <a:t>Offer goods that are similar to competitors’ products but more attractive in some ways.</a:t>
            </a:r>
          </a:p>
          <a:p>
            <a:pPr marL="0" indent="0"/>
            <a:endParaRPr lang="en-US" dirty="0"/>
          </a:p>
          <a:p>
            <a:pPr marL="0" indent="0"/>
            <a:r>
              <a:rPr lang="en-US" dirty="0"/>
              <a:t>Firms have an interest in persuading customers that their products are unique, a practice known as </a:t>
            </a:r>
            <a:r>
              <a:rPr lang="en-US" i="1" dirty="0">
                <a:solidFill>
                  <a:srgbClr val="9D0505"/>
                </a:solidFill>
              </a:rPr>
              <a:t>product differentiation</a:t>
            </a:r>
            <a:r>
              <a:rPr lang="en-US" dirty="0"/>
              <a:t>.</a:t>
            </a:r>
          </a:p>
          <a:p>
            <a:pPr marL="342900" lvl="1" indent="-342900">
              <a:buFont typeface="Arial" panose="020B0604020202020204" pitchFamily="34" charset="0"/>
              <a:buChar char="•"/>
            </a:pPr>
            <a:r>
              <a:rPr lang="en-US" dirty="0"/>
              <a:t>This is the role of advertising and branding. </a:t>
            </a:r>
            <a:endParaRPr lang="en-US" u="sng" dirty="0"/>
          </a:p>
          <a:p>
            <a:pPr lvl="1"/>
            <a:endParaRPr lang="en-US" u="sng" dirty="0"/>
          </a:p>
        </p:txBody>
      </p:sp>
    </p:spTree>
    <p:extLst>
      <p:ext uri="{BB962C8B-B14F-4D97-AF65-F5344CB8AC3E}">
        <p14:creationId xmlns:p14="http://schemas.microsoft.com/office/powerpoint/2010/main" val="74111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640080"/>
          </a:xfrm>
          <a:prstGeom prst="rect">
            <a:avLst/>
          </a:prstGeom>
        </p:spPr>
        <p:txBody>
          <a:bodyPr/>
          <a:lstStyle/>
          <a:p>
            <a:r>
              <a:rPr lang="en-US" dirty="0"/>
              <a:t>Product Differentiation as Distance</a:t>
            </a:r>
          </a:p>
        </p:txBody>
      </p:sp>
      <p:pic>
        <p:nvPicPr>
          <p:cNvPr id="3" name="Picture 2"/>
          <p:cNvPicPr>
            <a:picLocks noChangeAspect="1"/>
          </p:cNvPicPr>
          <p:nvPr/>
        </p:nvPicPr>
        <p:blipFill>
          <a:blip r:embed="rId3"/>
          <a:stretch>
            <a:fillRect/>
          </a:stretch>
        </p:blipFill>
        <p:spPr>
          <a:xfrm>
            <a:off x="2209800" y="2819400"/>
            <a:ext cx="1364776" cy="1219200"/>
          </a:xfrm>
          <a:prstGeom prst="rect">
            <a:avLst/>
          </a:prstGeom>
        </p:spPr>
      </p:pic>
      <p:sp>
        <p:nvSpPr>
          <p:cNvPr id="6" name="Cloud 5"/>
          <p:cNvSpPr/>
          <p:nvPr/>
        </p:nvSpPr>
        <p:spPr>
          <a:xfrm>
            <a:off x="1371600" y="2286000"/>
            <a:ext cx="6172200" cy="2209800"/>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pic>
        <p:nvPicPr>
          <p:cNvPr id="7" name="Picture 6"/>
          <p:cNvPicPr>
            <a:picLocks noChangeAspect="1"/>
          </p:cNvPicPr>
          <p:nvPr/>
        </p:nvPicPr>
        <p:blipFill>
          <a:blip r:embed="rId3"/>
          <a:stretch>
            <a:fillRect/>
          </a:stretch>
        </p:blipFill>
        <p:spPr>
          <a:xfrm>
            <a:off x="3276600" y="2819400"/>
            <a:ext cx="1364776" cy="1219200"/>
          </a:xfrm>
          <a:prstGeom prst="rect">
            <a:avLst/>
          </a:prstGeom>
        </p:spPr>
      </p:pic>
      <p:pic>
        <p:nvPicPr>
          <p:cNvPr id="8" name="Picture 7"/>
          <p:cNvPicPr>
            <a:picLocks noChangeAspect="1"/>
          </p:cNvPicPr>
          <p:nvPr/>
        </p:nvPicPr>
        <p:blipFill>
          <a:blip r:embed="rId3"/>
          <a:stretch>
            <a:fillRect/>
          </a:stretch>
        </p:blipFill>
        <p:spPr>
          <a:xfrm>
            <a:off x="4267200" y="2819400"/>
            <a:ext cx="1364776" cy="1219200"/>
          </a:xfrm>
          <a:prstGeom prst="rect">
            <a:avLst/>
          </a:prstGeom>
        </p:spPr>
      </p:pic>
      <p:pic>
        <p:nvPicPr>
          <p:cNvPr id="9" name="Picture 8"/>
          <p:cNvPicPr>
            <a:picLocks noChangeAspect="1"/>
          </p:cNvPicPr>
          <p:nvPr/>
        </p:nvPicPr>
        <p:blipFill>
          <a:blip r:embed="rId3"/>
          <a:stretch>
            <a:fillRect/>
          </a:stretch>
        </p:blipFill>
        <p:spPr>
          <a:xfrm>
            <a:off x="5257800" y="2819400"/>
            <a:ext cx="1364776" cy="1219200"/>
          </a:xfrm>
          <a:prstGeom prst="rect">
            <a:avLst/>
          </a:prstGeom>
        </p:spPr>
      </p:pic>
      <p:sp>
        <p:nvSpPr>
          <p:cNvPr id="10" name="TextBox 9"/>
          <p:cNvSpPr txBox="1"/>
          <p:nvPr/>
        </p:nvSpPr>
        <p:spPr>
          <a:xfrm>
            <a:off x="838200" y="4953000"/>
            <a:ext cx="7772400" cy="830997"/>
          </a:xfrm>
          <a:prstGeom prst="rect">
            <a:avLst/>
          </a:prstGeom>
          <a:noFill/>
        </p:spPr>
        <p:txBody>
          <a:bodyPr wrap="square" rtlCol="0">
            <a:spAutoFit/>
          </a:bodyPr>
          <a:lstStyle/>
          <a:p>
            <a:r>
              <a:rPr lang="en-US" sz="2400" dirty="0"/>
              <a:t>Perfect competition – identical products means all firms close to each other</a:t>
            </a:r>
          </a:p>
        </p:txBody>
      </p:sp>
      <p:grpSp>
        <p:nvGrpSpPr>
          <p:cNvPr id="13" name="Group 12"/>
          <p:cNvGrpSpPr/>
          <p:nvPr/>
        </p:nvGrpSpPr>
        <p:grpSpPr>
          <a:xfrm>
            <a:off x="3048000" y="990600"/>
            <a:ext cx="3352800" cy="3276600"/>
            <a:chOff x="3657600" y="1752600"/>
            <a:chExt cx="1524000" cy="1905000"/>
          </a:xfrm>
        </p:grpSpPr>
        <p:cxnSp>
          <p:nvCxnSpPr>
            <p:cNvPr id="16" name="Straight Arrow Connector 15"/>
            <p:cNvCxnSpPr/>
            <p:nvPr/>
          </p:nvCxnSpPr>
          <p:spPr bwMode="auto">
            <a:xfrm flipV="1">
              <a:off x="3657600" y="1752600"/>
              <a:ext cx="0" cy="1905000"/>
            </a:xfrm>
            <a:prstGeom prst="straightConnector1">
              <a:avLst/>
            </a:prstGeom>
            <a:noFill/>
            <a:ln w="381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a:off x="3657600" y="3581400"/>
              <a:ext cx="1524000" cy="0"/>
            </a:xfrm>
            <a:prstGeom prst="straightConnector1">
              <a:avLst/>
            </a:prstGeom>
            <a:noFill/>
            <a:ln w="38100" cap="flat" cmpd="sng" algn="ctr">
              <a:solidFill>
                <a:schemeClr val="tx1"/>
              </a:solidFill>
              <a:prstDash val="solid"/>
              <a:round/>
              <a:headEnd type="none" w="med" len="med"/>
              <a:tailEnd type="arrow"/>
            </a:ln>
            <a:effectLst/>
          </p:spPr>
        </p:cxnSp>
        <p:cxnSp>
          <p:nvCxnSpPr>
            <p:cNvPr id="18" name="Straight Connector 17"/>
            <p:cNvCxnSpPr/>
            <p:nvPr/>
          </p:nvCxnSpPr>
          <p:spPr bwMode="auto">
            <a:xfrm>
              <a:off x="3657600" y="2133600"/>
              <a:ext cx="1219200" cy="1447800"/>
            </a:xfrm>
            <a:prstGeom prst="line">
              <a:avLst/>
            </a:prstGeom>
            <a:noFill/>
            <a:ln w="38100" cap="flat" cmpd="sng" algn="ctr">
              <a:solidFill>
                <a:schemeClr val="accent2"/>
              </a:solidFill>
              <a:prstDash val="solid"/>
              <a:round/>
              <a:headEnd type="none" w="med" len="med"/>
              <a:tailEnd type="none" w="med" len="med"/>
            </a:ln>
            <a:effectLst/>
          </p:spPr>
        </p:cxnSp>
      </p:grpSp>
      <p:cxnSp>
        <p:nvCxnSpPr>
          <p:cNvPr id="19" name="Straight Connector 18"/>
          <p:cNvCxnSpPr/>
          <p:nvPr/>
        </p:nvCxnSpPr>
        <p:spPr bwMode="auto">
          <a:xfrm flipV="1">
            <a:off x="2895600" y="1219200"/>
            <a:ext cx="2590800" cy="2743200"/>
          </a:xfrm>
          <a:prstGeom prst="line">
            <a:avLst/>
          </a:prstGeom>
          <a:noFill/>
          <a:ln w="38100" cap="flat" cmpd="sng" algn="ctr">
            <a:solidFill>
              <a:srgbClr val="FF0000"/>
            </a:solidFill>
            <a:prstDash val="solid"/>
            <a:round/>
            <a:headEnd type="none" w="med" len="med"/>
            <a:tailEnd type="none" w="med" len="med"/>
          </a:ln>
          <a:effectLst/>
        </p:spPr>
      </p:cxnSp>
    </p:spTree>
    <p:custDataLst>
      <p:tags r:id="rId1"/>
    </p:custDataLst>
    <p:extLst>
      <p:ext uri="{BB962C8B-B14F-4D97-AF65-F5344CB8AC3E}">
        <p14:creationId xmlns:p14="http://schemas.microsoft.com/office/powerpoint/2010/main" val="140317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640080"/>
          </a:xfrm>
          <a:prstGeom prst="rect">
            <a:avLst/>
          </a:prstGeom>
        </p:spPr>
        <p:txBody>
          <a:bodyPr/>
          <a:lstStyle/>
          <a:p>
            <a:r>
              <a:rPr lang="en-US" dirty="0"/>
              <a:t>Product Differentiation as Distance</a:t>
            </a:r>
          </a:p>
        </p:txBody>
      </p:sp>
      <p:grpSp>
        <p:nvGrpSpPr>
          <p:cNvPr id="4" name="Group 3"/>
          <p:cNvGrpSpPr/>
          <p:nvPr/>
        </p:nvGrpSpPr>
        <p:grpSpPr>
          <a:xfrm>
            <a:off x="762000" y="1108514"/>
            <a:ext cx="1965099" cy="1824628"/>
            <a:chOff x="304800" y="685800"/>
            <a:chExt cx="1965099" cy="1824628"/>
          </a:xfrm>
        </p:grpSpPr>
        <p:pic>
          <p:nvPicPr>
            <p:cNvPr id="3" name="Picture 2"/>
            <p:cNvPicPr>
              <a:picLocks noChangeAspect="1"/>
            </p:cNvPicPr>
            <p:nvPr/>
          </p:nvPicPr>
          <p:blipFill>
            <a:blip r:embed="rId3"/>
            <a:stretch>
              <a:fillRect/>
            </a:stretch>
          </p:blipFill>
          <p:spPr>
            <a:xfrm>
              <a:off x="609600" y="914400"/>
              <a:ext cx="1364776" cy="1219200"/>
            </a:xfrm>
            <a:prstGeom prst="rect">
              <a:avLst/>
            </a:prstGeom>
          </p:spPr>
        </p:pic>
        <p:sp>
          <p:nvSpPr>
            <p:cNvPr id="6" name="Cloud 5"/>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7" name="Group 6"/>
          <p:cNvGrpSpPr/>
          <p:nvPr/>
        </p:nvGrpSpPr>
        <p:grpSpPr>
          <a:xfrm>
            <a:off x="5638800" y="1111757"/>
            <a:ext cx="1965099" cy="1824628"/>
            <a:chOff x="304800" y="685800"/>
            <a:chExt cx="1965099" cy="1824628"/>
          </a:xfrm>
        </p:grpSpPr>
        <p:pic>
          <p:nvPicPr>
            <p:cNvPr id="8" name="Picture 7"/>
            <p:cNvPicPr>
              <a:picLocks noChangeAspect="1"/>
            </p:cNvPicPr>
            <p:nvPr/>
          </p:nvPicPr>
          <p:blipFill>
            <a:blip r:embed="rId3"/>
            <a:stretch>
              <a:fillRect/>
            </a:stretch>
          </p:blipFill>
          <p:spPr>
            <a:xfrm>
              <a:off x="609600" y="914400"/>
              <a:ext cx="1364776" cy="1219200"/>
            </a:xfrm>
            <a:prstGeom prst="rect">
              <a:avLst/>
            </a:prstGeom>
          </p:spPr>
        </p:pic>
        <p:sp>
          <p:nvSpPr>
            <p:cNvPr id="9" name="Cloud 8"/>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10" name="Group 9"/>
          <p:cNvGrpSpPr/>
          <p:nvPr/>
        </p:nvGrpSpPr>
        <p:grpSpPr>
          <a:xfrm>
            <a:off x="762000" y="3978619"/>
            <a:ext cx="1965099" cy="1824628"/>
            <a:chOff x="304800" y="685800"/>
            <a:chExt cx="1965099" cy="1824628"/>
          </a:xfrm>
        </p:grpSpPr>
        <p:pic>
          <p:nvPicPr>
            <p:cNvPr id="11" name="Picture 10"/>
            <p:cNvPicPr>
              <a:picLocks noChangeAspect="1"/>
            </p:cNvPicPr>
            <p:nvPr/>
          </p:nvPicPr>
          <p:blipFill>
            <a:blip r:embed="rId3"/>
            <a:stretch>
              <a:fillRect/>
            </a:stretch>
          </p:blipFill>
          <p:spPr>
            <a:xfrm>
              <a:off x="609600" y="914400"/>
              <a:ext cx="1364776" cy="1219200"/>
            </a:xfrm>
            <a:prstGeom prst="rect">
              <a:avLst/>
            </a:prstGeom>
          </p:spPr>
        </p:pic>
        <p:sp>
          <p:nvSpPr>
            <p:cNvPr id="12" name="Cloud 11"/>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13" name="Group 12"/>
          <p:cNvGrpSpPr/>
          <p:nvPr/>
        </p:nvGrpSpPr>
        <p:grpSpPr>
          <a:xfrm>
            <a:off x="5638800" y="3978619"/>
            <a:ext cx="1965099" cy="1824628"/>
            <a:chOff x="304800" y="685800"/>
            <a:chExt cx="1965099" cy="1824628"/>
          </a:xfrm>
        </p:grpSpPr>
        <p:pic>
          <p:nvPicPr>
            <p:cNvPr id="14" name="Picture 13"/>
            <p:cNvPicPr>
              <a:picLocks noChangeAspect="1"/>
            </p:cNvPicPr>
            <p:nvPr/>
          </p:nvPicPr>
          <p:blipFill>
            <a:blip r:embed="rId3"/>
            <a:stretch>
              <a:fillRect/>
            </a:stretch>
          </p:blipFill>
          <p:spPr>
            <a:xfrm>
              <a:off x="609600" y="914400"/>
              <a:ext cx="1364776" cy="1219200"/>
            </a:xfrm>
            <a:prstGeom prst="rect">
              <a:avLst/>
            </a:prstGeom>
          </p:spPr>
        </p:pic>
        <p:sp>
          <p:nvSpPr>
            <p:cNvPr id="15" name="Cloud 14"/>
            <p:cNvSpPr/>
            <p:nvPr/>
          </p:nvSpPr>
          <p:spPr>
            <a:xfrm>
              <a:off x="304800" y="685800"/>
              <a:ext cx="1965099" cy="1824628"/>
            </a:xfrm>
            <a:prstGeom prst="cloud">
              <a:avLst/>
            </a:prstGeom>
            <a:ln>
              <a:solidFill>
                <a:schemeClr val="tx1"/>
              </a:solidFill>
            </a:ln>
          </p:spPr>
          <p:txBody>
            <a:bodyPr wrap="square" rtlCol="0" anchor="ctr">
              <a:spAutoFit/>
            </a:bodyPr>
            <a:lstStyle/>
            <a:p>
              <a:pPr algn="ctr">
                <a:lnSpc>
                  <a:spcPts val="2400"/>
                </a:lnSpc>
              </a:pPr>
              <a:endParaRPr lang="en-US" b="1" dirty="0">
                <a:ln>
                  <a:solidFill>
                    <a:schemeClr val="tx1"/>
                  </a:solidFill>
                </a:ln>
                <a:solidFill>
                  <a:srgbClr val="FF0000"/>
                </a:solidFill>
              </a:endParaRPr>
            </a:p>
          </p:txBody>
        </p:sp>
      </p:grpSp>
      <p:grpSp>
        <p:nvGrpSpPr>
          <p:cNvPr id="40" name="Group 39"/>
          <p:cNvGrpSpPr/>
          <p:nvPr/>
        </p:nvGrpSpPr>
        <p:grpSpPr>
          <a:xfrm>
            <a:off x="2514600" y="3733800"/>
            <a:ext cx="1828800" cy="1905000"/>
            <a:chOff x="2133600" y="1066800"/>
            <a:chExt cx="3505200" cy="2895600"/>
          </a:xfrm>
        </p:grpSpPr>
        <p:grpSp>
          <p:nvGrpSpPr>
            <p:cNvPr id="27" name="Group 26"/>
            <p:cNvGrpSpPr/>
            <p:nvPr/>
          </p:nvGrpSpPr>
          <p:grpSpPr>
            <a:xfrm>
              <a:off x="2133600" y="1066800"/>
              <a:ext cx="3505200" cy="2895600"/>
              <a:chOff x="3657600" y="1752600"/>
              <a:chExt cx="1524000" cy="1905000"/>
            </a:xfrm>
          </p:grpSpPr>
          <p:cxnSp>
            <p:nvCxnSpPr>
              <p:cNvPr id="16" name="Straight Arrow Connector 15"/>
              <p:cNvCxnSpPr/>
              <p:nvPr/>
            </p:nvCxnSpPr>
            <p:spPr bwMode="auto">
              <a:xfrm flipV="1">
                <a:off x="3657600" y="1752600"/>
                <a:ext cx="0" cy="1905000"/>
              </a:xfrm>
              <a:prstGeom prst="straightConnector1">
                <a:avLst/>
              </a:prstGeom>
              <a:noFill/>
              <a:ln w="38100" cap="flat" cmpd="sng" algn="ctr">
                <a:solidFill>
                  <a:schemeClr val="tx1"/>
                </a:solidFill>
                <a:prstDash val="solid"/>
                <a:round/>
                <a:headEnd type="none" w="med" len="med"/>
                <a:tailEnd type="arrow"/>
              </a:ln>
              <a:effectLst/>
            </p:spPr>
          </p:cxnSp>
          <p:cxnSp>
            <p:nvCxnSpPr>
              <p:cNvPr id="17" name="Straight Arrow Connector 16"/>
              <p:cNvCxnSpPr/>
              <p:nvPr/>
            </p:nvCxnSpPr>
            <p:spPr bwMode="auto">
              <a:xfrm>
                <a:off x="3657600" y="3581400"/>
                <a:ext cx="1524000" cy="0"/>
              </a:xfrm>
              <a:prstGeom prst="straightConnector1">
                <a:avLst/>
              </a:prstGeom>
              <a:noFill/>
              <a:ln w="38100" cap="flat" cmpd="sng" algn="ctr">
                <a:solidFill>
                  <a:schemeClr val="tx1"/>
                </a:solidFill>
                <a:prstDash val="solid"/>
                <a:round/>
                <a:headEnd type="none" w="med" len="med"/>
                <a:tailEnd type="arrow"/>
              </a:ln>
              <a:effectLst/>
            </p:spPr>
          </p:cxnSp>
          <p:cxnSp>
            <p:nvCxnSpPr>
              <p:cNvPr id="21" name="Straight Connector 20"/>
              <p:cNvCxnSpPr/>
              <p:nvPr/>
            </p:nvCxnSpPr>
            <p:spPr bwMode="auto">
              <a:xfrm>
                <a:off x="3657600" y="2133600"/>
                <a:ext cx="1219200" cy="1447800"/>
              </a:xfrm>
              <a:prstGeom prst="line">
                <a:avLst/>
              </a:prstGeom>
              <a:noFill/>
              <a:ln w="38100" cap="flat" cmpd="sng" algn="ctr">
                <a:solidFill>
                  <a:srgbClr val="333399"/>
                </a:solidFill>
                <a:prstDash val="solid"/>
                <a:round/>
                <a:headEnd type="none" w="med" len="med"/>
                <a:tailEnd type="none" w="med" len="med"/>
              </a:ln>
              <a:effectLst/>
            </p:spPr>
          </p:cxnSp>
        </p:grpSp>
        <p:sp>
          <p:nvSpPr>
            <p:cNvPr id="38" name="Freeform 37"/>
            <p:cNvSpPr/>
            <p:nvPr/>
          </p:nvSpPr>
          <p:spPr>
            <a:xfrm>
              <a:off x="2514600" y="1219200"/>
              <a:ext cx="1752600" cy="2293509"/>
            </a:xfrm>
            <a:custGeom>
              <a:avLst/>
              <a:gdLst>
                <a:gd name="connsiteX0" fmla="*/ 0 w 1495407"/>
                <a:gd name="connsiteY0" fmla="*/ 819477 h 1423042"/>
                <a:gd name="connsiteX1" fmla="*/ 594066 w 1495407"/>
                <a:gd name="connsiteY1" fmla="*/ 1393111 h 1423042"/>
                <a:gd name="connsiteX2" fmla="*/ 1495407 w 1495407"/>
                <a:gd name="connsiteY2" fmla="*/ 0 h 1423042"/>
              </a:gdLst>
              <a:ahLst/>
              <a:cxnLst>
                <a:cxn ang="0">
                  <a:pos x="connsiteX0" y="connsiteY0"/>
                </a:cxn>
                <a:cxn ang="0">
                  <a:pos x="connsiteX1" y="connsiteY1"/>
                </a:cxn>
                <a:cxn ang="0">
                  <a:pos x="connsiteX2" y="connsiteY2"/>
                </a:cxn>
              </a:cxnLst>
              <a:rect l="l" t="t" r="r" b="b"/>
              <a:pathLst>
                <a:path w="1495407" h="1423042">
                  <a:moveTo>
                    <a:pt x="0" y="819477"/>
                  </a:moveTo>
                  <a:cubicBezTo>
                    <a:pt x="172416" y="1174583"/>
                    <a:pt x="344832" y="1529690"/>
                    <a:pt x="594066" y="1393111"/>
                  </a:cubicBezTo>
                  <a:cubicBezTo>
                    <a:pt x="843300" y="1256532"/>
                    <a:pt x="1290557" y="679483"/>
                    <a:pt x="1495407" y="0"/>
                  </a:cubicBez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2"/>
                </a:solidFill>
                <a:effectLst/>
                <a:latin typeface="Arial" charset="0"/>
              </a:endParaRPr>
            </a:p>
          </p:txBody>
        </p:sp>
        <p:sp>
          <p:nvSpPr>
            <p:cNvPr id="39" name="Freeform 38"/>
            <p:cNvSpPr/>
            <p:nvPr/>
          </p:nvSpPr>
          <p:spPr>
            <a:xfrm>
              <a:off x="2438400" y="1676400"/>
              <a:ext cx="2294322" cy="1447800"/>
            </a:xfrm>
            <a:custGeom>
              <a:avLst/>
              <a:gdLst>
                <a:gd name="connsiteX0" fmla="*/ 0 w 2294322"/>
                <a:gd name="connsiteY0" fmla="*/ 266330 h 864601"/>
                <a:gd name="connsiteX1" fmla="*/ 1044736 w 2294322"/>
                <a:gd name="connsiteY1" fmla="*/ 860451 h 864601"/>
                <a:gd name="connsiteX2" fmla="*/ 2294322 w 2294322"/>
                <a:gd name="connsiteY2" fmla="*/ 0 h 864601"/>
              </a:gdLst>
              <a:ahLst/>
              <a:cxnLst>
                <a:cxn ang="0">
                  <a:pos x="connsiteX0" y="connsiteY0"/>
                </a:cxn>
                <a:cxn ang="0">
                  <a:pos x="connsiteX1" y="connsiteY1"/>
                </a:cxn>
                <a:cxn ang="0">
                  <a:pos x="connsiteX2" y="connsiteY2"/>
                </a:cxn>
              </a:cxnLst>
              <a:rect l="l" t="t" r="r" b="b"/>
              <a:pathLst>
                <a:path w="2294322" h="864601">
                  <a:moveTo>
                    <a:pt x="0" y="266330"/>
                  </a:moveTo>
                  <a:cubicBezTo>
                    <a:pt x="331174" y="585584"/>
                    <a:pt x="662349" y="904839"/>
                    <a:pt x="1044736" y="860451"/>
                  </a:cubicBezTo>
                  <a:cubicBezTo>
                    <a:pt x="1427123" y="816063"/>
                    <a:pt x="2062159" y="594121"/>
                    <a:pt x="2294322" y="0"/>
                  </a:cubicBez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2"/>
                </a:solidFill>
                <a:effectLst/>
                <a:latin typeface="Arial" charset="0"/>
              </a:endParaRPr>
            </a:p>
          </p:txBody>
        </p:sp>
      </p:grpSp>
      <p:grpSp>
        <p:nvGrpSpPr>
          <p:cNvPr id="41" name="Group 40"/>
          <p:cNvGrpSpPr/>
          <p:nvPr/>
        </p:nvGrpSpPr>
        <p:grpSpPr>
          <a:xfrm>
            <a:off x="7010400" y="990600"/>
            <a:ext cx="1828800" cy="1905000"/>
            <a:chOff x="2133600" y="1066800"/>
            <a:chExt cx="3505200" cy="2895600"/>
          </a:xfrm>
        </p:grpSpPr>
        <p:grpSp>
          <p:nvGrpSpPr>
            <p:cNvPr id="42" name="Group 41"/>
            <p:cNvGrpSpPr/>
            <p:nvPr/>
          </p:nvGrpSpPr>
          <p:grpSpPr>
            <a:xfrm>
              <a:off x="2133600" y="1066800"/>
              <a:ext cx="3505200" cy="2895600"/>
              <a:chOff x="3657600" y="1752600"/>
              <a:chExt cx="1524000" cy="1905000"/>
            </a:xfrm>
          </p:grpSpPr>
          <p:cxnSp>
            <p:nvCxnSpPr>
              <p:cNvPr id="45" name="Straight Arrow Connector 44"/>
              <p:cNvCxnSpPr/>
              <p:nvPr/>
            </p:nvCxnSpPr>
            <p:spPr bwMode="auto">
              <a:xfrm flipV="1">
                <a:off x="3657600" y="1752600"/>
                <a:ext cx="0" cy="1905000"/>
              </a:xfrm>
              <a:prstGeom prst="straightConnector1">
                <a:avLst/>
              </a:prstGeom>
              <a:noFill/>
              <a:ln w="38100" cap="flat" cmpd="sng" algn="ctr">
                <a:solidFill>
                  <a:schemeClr val="tx1"/>
                </a:solidFill>
                <a:prstDash val="solid"/>
                <a:round/>
                <a:headEnd type="none" w="med" len="med"/>
                <a:tailEnd type="arrow"/>
              </a:ln>
              <a:effectLst/>
            </p:spPr>
          </p:cxnSp>
          <p:cxnSp>
            <p:nvCxnSpPr>
              <p:cNvPr id="46" name="Straight Arrow Connector 45"/>
              <p:cNvCxnSpPr/>
              <p:nvPr/>
            </p:nvCxnSpPr>
            <p:spPr bwMode="auto">
              <a:xfrm>
                <a:off x="3657600" y="3581400"/>
                <a:ext cx="1524000" cy="0"/>
              </a:xfrm>
              <a:prstGeom prst="straightConnector1">
                <a:avLst/>
              </a:prstGeom>
              <a:noFill/>
              <a:ln w="38100" cap="flat" cmpd="sng" algn="ctr">
                <a:solidFill>
                  <a:schemeClr val="tx1"/>
                </a:solidFill>
                <a:prstDash val="solid"/>
                <a:round/>
                <a:headEnd type="none" w="med" len="med"/>
                <a:tailEnd type="arrow"/>
              </a:ln>
              <a:effectLst/>
            </p:spPr>
          </p:cxnSp>
          <p:cxnSp>
            <p:nvCxnSpPr>
              <p:cNvPr id="47" name="Straight Connector 46"/>
              <p:cNvCxnSpPr/>
              <p:nvPr/>
            </p:nvCxnSpPr>
            <p:spPr bwMode="auto">
              <a:xfrm>
                <a:off x="3657600" y="2133600"/>
                <a:ext cx="1219200" cy="1447800"/>
              </a:xfrm>
              <a:prstGeom prst="line">
                <a:avLst/>
              </a:prstGeom>
              <a:noFill/>
              <a:ln w="38100" cap="flat" cmpd="sng" algn="ctr">
                <a:solidFill>
                  <a:srgbClr val="333399"/>
                </a:solidFill>
                <a:prstDash val="solid"/>
                <a:round/>
                <a:headEnd type="none" w="med" len="med"/>
                <a:tailEnd type="none" w="med" len="med"/>
              </a:ln>
              <a:effectLst/>
            </p:spPr>
          </p:cxnSp>
        </p:grpSp>
        <p:sp>
          <p:nvSpPr>
            <p:cNvPr id="43" name="Freeform 42"/>
            <p:cNvSpPr/>
            <p:nvPr/>
          </p:nvSpPr>
          <p:spPr>
            <a:xfrm>
              <a:off x="2514600" y="1219200"/>
              <a:ext cx="1752600" cy="2293509"/>
            </a:xfrm>
            <a:custGeom>
              <a:avLst/>
              <a:gdLst>
                <a:gd name="connsiteX0" fmla="*/ 0 w 1495407"/>
                <a:gd name="connsiteY0" fmla="*/ 819477 h 1423042"/>
                <a:gd name="connsiteX1" fmla="*/ 594066 w 1495407"/>
                <a:gd name="connsiteY1" fmla="*/ 1393111 h 1423042"/>
                <a:gd name="connsiteX2" fmla="*/ 1495407 w 1495407"/>
                <a:gd name="connsiteY2" fmla="*/ 0 h 1423042"/>
              </a:gdLst>
              <a:ahLst/>
              <a:cxnLst>
                <a:cxn ang="0">
                  <a:pos x="connsiteX0" y="connsiteY0"/>
                </a:cxn>
                <a:cxn ang="0">
                  <a:pos x="connsiteX1" y="connsiteY1"/>
                </a:cxn>
                <a:cxn ang="0">
                  <a:pos x="connsiteX2" y="connsiteY2"/>
                </a:cxn>
              </a:cxnLst>
              <a:rect l="l" t="t" r="r" b="b"/>
              <a:pathLst>
                <a:path w="1495407" h="1423042">
                  <a:moveTo>
                    <a:pt x="0" y="819477"/>
                  </a:moveTo>
                  <a:cubicBezTo>
                    <a:pt x="172416" y="1174583"/>
                    <a:pt x="344832" y="1529690"/>
                    <a:pt x="594066" y="1393111"/>
                  </a:cubicBezTo>
                  <a:cubicBezTo>
                    <a:pt x="843300" y="1256532"/>
                    <a:pt x="1290557" y="679483"/>
                    <a:pt x="1495407" y="0"/>
                  </a:cubicBez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2"/>
                </a:solidFill>
                <a:effectLst/>
                <a:latin typeface="Arial" charset="0"/>
              </a:endParaRPr>
            </a:p>
          </p:txBody>
        </p:sp>
        <p:sp>
          <p:nvSpPr>
            <p:cNvPr id="44" name="Freeform 43"/>
            <p:cNvSpPr/>
            <p:nvPr/>
          </p:nvSpPr>
          <p:spPr>
            <a:xfrm>
              <a:off x="2438400" y="1676400"/>
              <a:ext cx="2294322" cy="1447800"/>
            </a:xfrm>
            <a:custGeom>
              <a:avLst/>
              <a:gdLst>
                <a:gd name="connsiteX0" fmla="*/ 0 w 2294322"/>
                <a:gd name="connsiteY0" fmla="*/ 266330 h 864601"/>
                <a:gd name="connsiteX1" fmla="*/ 1044736 w 2294322"/>
                <a:gd name="connsiteY1" fmla="*/ 860451 h 864601"/>
                <a:gd name="connsiteX2" fmla="*/ 2294322 w 2294322"/>
                <a:gd name="connsiteY2" fmla="*/ 0 h 864601"/>
              </a:gdLst>
              <a:ahLst/>
              <a:cxnLst>
                <a:cxn ang="0">
                  <a:pos x="connsiteX0" y="connsiteY0"/>
                </a:cxn>
                <a:cxn ang="0">
                  <a:pos x="connsiteX1" y="connsiteY1"/>
                </a:cxn>
                <a:cxn ang="0">
                  <a:pos x="connsiteX2" y="connsiteY2"/>
                </a:cxn>
              </a:cxnLst>
              <a:rect l="l" t="t" r="r" b="b"/>
              <a:pathLst>
                <a:path w="2294322" h="864601">
                  <a:moveTo>
                    <a:pt x="0" y="266330"/>
                  </a:moveTo>
                  <a:cubicBezTo>
                    <a:pt x="331174" y="585584"/>
                    <a:pt x="662349" y="904839"/>
                    <a:pt x="1044736" y="860451"/>
                  </a:cubicBezTo>
                  <a:cubicBezTo>
                    <a:pt x="1427123" y="816063"/>
                    <a:pt x="2062159" y="594121"/>
                    <a:pt x="2294322" y="0"/>
                  </a:cubicBez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2"/>
                </a:solidFill>
                <a:effectLst/>
                <a:latin typeface="Arial" charset="0"/>
              </a:endParaRPr>
            </a:p>
          </p:txBody>
        </p:sp>
      </p:grpSp>
      <p:grpSp>
        <p:nvGrpSpPr>
          <p:cNvPr id="48" name="Group 47"/>
          <p:cNvGrpSpPr/>
          <p:nvPr/>
        </p:nvGrpSpPr>
        <p:grpSpPr>
          <a:xfrm>
            <a:off x="2514600" y="1066800"/>
            <a:ext cx="1828800" cy="1905000"/>
            <a:chOff x="2133600" y="1066800"/>
            <a:chExt cx="3505200" cy="2895600"/>
          </a:xfrm>
        </p:grpSpPr>
        <p:grpSp>
          <p:nvGrpSpPr>
            <p:cNvPr id="49" name="Group 48"/>
            <p:cNvGrpSpPr/>
            <p:nvPr/>
          </p:nvGrpSpPr>
          <p:grpSpPr>
            <a:xfrm>
              <a:off x="2133600" y="1066800"/>
              <a:ext cx="3505200" cy="2895600"/>
              <a:chOff x="3657600" y="1752600"/>
              <a:chExt cx="1524000" cy="1905000"/>
            </a:xfrm>
          </p:grpSpPr>
          <p:cxnSp>
            <p:nvCxnSpPr>
              <p:cNvPr id="52" name="Straight Arrow Connector 51"/>
              <p:cNvCxnSpPr/>
              <p:nvPr/>
            </p:nvCxnSpPr>
            <p:spPr bwMode="auto">
              <a:xfrm flipV="1">
                <a:off x="3657600" y="1752600"/>
                <a:ext cx="0" cy="1905000"/>
              </a:xfrm>
              <a:prstGeom prst="straightConnector1">
                <a:avLst/>
              </a:prstGeom>
              <a:noFill/>
              <a:ln w="38100" cap="flat" cmpd="sng" algn="ctr">
                <a:solidFill>
                  <a:schemeClr val="tx1"/>
                </a:solidFill>
                <a:prstDash val="solid"/>
                <a:round/>
                <a:headEnd type="none" w="med" len="med"/>
                <a:tailEnd type="arrow"/>
              </a:ln>
              <a:effectLst/>
            </p:spPr>
          </p:cxnSp>
          <p:cxnSp>
            <p:nvCxnSpPr>
              <p:cNvPr id="53" name="Straight Arrow Connector 52"/>
              <p:cNvCxnSpPr/>
              <p:nvPr/>
            </p:nvCxnSpPr>
            <p:spPr bwMode="auto">
              <a:xfrm>
                <a:off x="3657600" y="3581400"/>
                <a:ext cx="1524000" cy="0"/>
              </a:xfrm>
              <a:prstGeom prst="straightConnector1">
                <a:avLst/>
              </a:prstGeom>
              <a:noFill/>
              <a:ln w="38100" cap="flat" cmpd="sng" algn="ctr">
                <a:solidFill>
                  <a:schemeClr val="tx1"/>
                </a:solidFill>
                <a:prstDash val="solid"/>
                <a:round/>
                <a:headEnd type="none" w="med" len="med"/>
                <a:tailEnd type="arrow"/>
              </a:ln>
              <a:effectLst/>
            </p:spPr>
          </p:cxnSp>
          <p:cxnSp>
            <p:nvCxnSpPr>
              <p:cNvPr id="54" name="Straight Connector 53"/>
              <p:cNvCxnSpPr/>
              <p:nvPr/>
            </p:nvCxnSpPr>
            <p:spPr bwMode="auto">
              <a:xfrm>
                <a:off x="3657600" y="2133600"/>
                <a:ext cx="1219200" cy="1447800"/>
              </a:xfrm>
              <a:prstGeom prst="line">
                <a:avLst/>
              </a:prstGeom>
              <a:noFill/>
              <a:ln w="38100" cap="flat" cmpd="sng" algn="ctr">
                <a:solidFill>
                  <a:srgbClr val="333399"/>
                </a:solidFill>
                <a:prstDash val="solid"/>
                <a:round/>
                <a:headEnd type="none" w="med" len="med"/>
                <a:tailEnd type="none" w="med" len="med"/>
              </a:ln>
              <a:effectLst/>
            </p:spPr>
          </p:cxnSp>
        </p:grpSp>
        <p:sp>
          <p:nvSpPr>
            <p:cNvPr id="50" name="Freeform 49"/>
            <p:cNvSpPr/>
            <p:nvPr/>
          </p:nvSpPr>
          <p:spPr>
            <a:xfrm>
              <a:off x="2514600" y="1219200"/>
              <a:ext cx="1752600" cy="2293509"/>
            </a:xfrm>
            <a:custGeom>
              <a:avLst/>
              <a:gdLst>
                <a:gd name="connsiteX0" fmla="*/ 0 w 1495407"/>
                <a:gd name="connsiteY0" fmla="*/ 819477 h 1423042"/>
                <a:gd name="connsiteX1" fmla="*/ 594066 w 1495407"/>
                <a:gd name="connsiteY1" fmla="*/ 1393111 h 1423042"/>
                <a:gd name="connsiteX2" fmla="*/ 1495407 w 1495407"/>
                <a:gd name="connsiteY2" fmla="*/ 0 h 1423042"/>
              </a:gdLst>
              <a:ahLst/>
              <a:cxnLst>
                <a:cxn ang="0">
                  <a:pos x="connsiteX0" y="connsiteY0"/>
                </a:cxn>
                <a:cxn ang="0">
                  <a:pos x="connsiteX1" y="connsiteY1"/>
                </a:cxn>
                <a:cxn ang="0">
                  <a:pos x="connsiteX2" y="connsiteY2"/>
                </a:cxn>
              </a:cxnLst>
              <a:rect l="l" t="t" r="r" b="b"/>
              <a:pathLst>
                <a:path w="1495407" h="1423042">
                  <a:moveTo>
                    <a:pt x="0" y="819477"/>
                  </a:moveTo>
                  <a:cubicBezTo>
                    <a:pt x="172416" y="1174583"/>
                    <a:pt x="344832" y="1529690"/>
                    <a:pt x="594066" y="1393111"/>
                  </a:cubicBezTo>
                  <a:cubicBezTo>
                    <a:pt x="843300" y="1256532"/>
                    <a:pt x="1290557" y="679483"/>
                    <a:pt x="1495407" y="0"/>
                  </a:cubicBez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2"/>
                </a:solidFill>
                <a:effectLst/>
                <a:latin typeface="Arial" charset="0"/>
              </a:endParaRPr>
            </a:p>
          </p:txBody>
        </p:sp>
        <p:sp>
          <p:nvSpPr>
            <p:cNvPr id="51" name="Freeform 50"/>
            <p:cNvSpPr/>
            <p:nvPr/>
          </p:nvSpPr>
          <p:spPr>
            <a:xfrm>
              <a:off x="2438400" y="1676400"/>
              <a:ext cx="2294322" cy="1447800"/>
            </a:xfrm>
            <a:custGeom>
              <a:avLst/>
              <a:gdLst>
                <a:gd name="connsiteX0" fmla="*/ 0 w 2294322"/>
                <a:gd name="connsiteY0" fmla="*/ 266330 h 864601"/>
                <a:gd name="connsiteX1" fmla="*/ 1044736 w 2294322"/>
                <a:gd name="connsiteY1" fmla="*/ 860451 h 864601"/>
                <a:gd name="connsiteX2" fmla="*/ 2294322 w 2294322"/>
                <a:gd name="connsiteY2" fmla="*/ 0 h 864601"/>
              </a:gdLst>
              <a:ahLst/>
              <a:cxnLst>
                <a:cxn ang="0">
                  <a:pos x="connsiteX0" y="connsiteY0"/>
                </a:cxn>
                <a:cxn ang="0">
                  <a:pos x="connsiteX1" y="connsiteY1"/>
                </a:cxn>
                <a:cxn ang="0">
                  <a:pos x="connsiteX2" y="connsiteY2"/>
                </a:cxn>
              </a:cxnLst>
              <a:rect l="l" t="t" r="r" b="b"/>
              <a:pathLst>
                <a:path w="2294322" h="864601">
                  <a:moveTo>
                    <a:pt x="0" y="266330"/>
                  </a:moveTo>
                  <a:cubicBezTo>
                    <a:pt x="331174" y="585584"/>
                    <a:pt x="662349" y="904839"/>
                    <a:pt x="1044736" y="860451"/>
                  </a:cubicBezTo>
                  <a:cubicBezTo>
                    <a:pt x="1427123" y="816063"/>
                    <a:pt x="2062159" y="594121"/>
                    <a:pt x="2294322" y="0"/>
                  </a:cubicBez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2"/>
                </a:solidFill>
                <a:effectLst/>
                <a:latin typeface="Arial" charset="0"/>
              </a:endParaRPr>
            </a:p>
          </p:txBody>
        </p:sp>
      </p:grpSp>
      <p:grpSp>
        <p:nvGrpSpPr>
          <p:cNvPr id="55" name="Group 54"/>
          <p:cNvGrpSpPr/>
          <p:nvPr/>
        </p:nvGrpSpPr>
        <p:grpSpPr>
          <a:xfrm>
            <a:off x="7010400" y="3733800"/>
            <a:ext cx="1828800" cy="1905000"/>
            <a:chOff x="2133600" y="1066800"/>
            <a:chExt cx="3505200" cy="2895600"/>
          </a:xfrm>
        </p:grpSpPr>
        <p:grpSp>
          <p:nvGrpSpPr>
            <p:cNvPr id="56" name="Group 55"/>
            <p:cNvGrpSpPr/>
            <p:nvPr/>
          </p:nvGrpSpPr>
          <p:grpSpPr>
            <a:xfrm>
              <a:off x="2133600" y="1066800"/>
              <a:ext cx="3505200" cy="2895600"/>
              <a:chOff x="3657600" y="1752600"/>
              <a:chExt cx="1524000" cy="1905000"/>
            </a:xfrm>
          </p:grpSpPr>
          <p:cxnSp>
            <p:nvCxnSpPr>
              <p:cNvPr id="59" name="Straight Arrow Connector 58"/>
              <p:cNvCxnSpPr/>
              <p:nvPr/>
            </p:nvCxnSpPr>
            <p:spPr bwMode="auto">
              <a:xfrm flipV="1">
                <a:off x="3657600" y="1752600"/>
                <a:ext cx="0" cy="1905000"/>
              </a:xfrm>
              <a:prstGeom prst="straightConnector1">
                <a:avLst/>
              </a:prstGeom>
              <a:noFill/>
              <a:ln w="38100" cap="flat" cmpd="sng" algn="ctr">
                <a:solidFill>
                  <a:schemeClr val="tx1"/>
                </a:solidFill>
                <a:prstDash val="solid"/>
                <a:round/>
                <a:headEnd type="none" w="med" len="med"/>
                <a:tailEnd type="arrow"/>
              </a:ln>
              <a:effectLst/>
            </p:spPr>
          </p:cxnSp>
          <p:cxnSp>
            <p:nvCxnSpPr>
              <p:cNvPr id="60" name="Straight Arrow Connector 59"/>
              <p:cNvCxnSpPr/>
              <p:nvPr/>
            </p:nvCxnSpPr>
            <p:spPr bwMode="auto">
              <a:xfrm>
                <a:off x="3657600" y="3581400"/>
                <a:ext cx="1524000" cy="0"/>
              </a:xfrm>
              <a:prstGeom prst="straightConnector1">
                <a:avLst/>
              </a:prstGeom>
              <a:noFill/>
              <a:ln w="38100" cap="flat" cmpd="sng" algn="ctr">
                <a:solidFill>
                  <a:schemeClr val="tx1"/>
                </a:solidFill>
                <a:prstDash val="solid"/>
                <a:round/>
                <a:headEnd type="none" w="med" len="med"/>
                <a:tailEnd type="arrow"/>
              </a:ln>
              <a:effectLst/>
            </p:spPr>
          </p:cxnSp>
          <p:cxnSp>
            <p:nvCxnSpPr>
              <p:cNvPr id="61" name="Straight Connector 60"/>
              <p:cNvCxnSpPr/>
              <p:nvPr/>
            </p:nvCxnSpPr>
            <p:spPr bwMode="auto">
              <a:xfrm>
                <a:off x="3657600" y="2133600"/>
                <a:ext cx="1219200" cy="1447800"/>
              </a:xfrm>
              <a:prstGeom prst="line">
                <a:avLst/>
              </a:prstGeom>
              <a:noFill/>
              <a:ln w="38100" cap="flat" cmpd="sng" algn="ctr">
                <a:solidFill>
                  <a:srgbClr val="333399"/>
                </a:solidFill>
                <a:prstDash val="solid"/>
                <a:round/>
                <a:headEnd type="none" w="med" len="med"/>
                <a:tailEnd type="none" w="med" len="med"/>
              </a:ln>
              <a:effectLst/>
            </p:spPr>
          </p:cxnSp>
        </p:grpSp>
        <p:sp>
          <p:nvSpPr>
            <p:cNvPr id="57" name="Freeform 56"/>
            <p:cNvSpPr/>
            <p:nvPr/>
          </p:nvSpPr>
          <p:spPr>
            <a:xfrm>
              <a:off x="2514600" y="1219200"/>
              <a:ext cx="1752600" cy="2293509"/>
            </a:xfrm>
            <a:custGeom>
              <a:avLst/>
              <a:gdLst>
                <a:gd name="connsiteX0" fmla="*/ 0 w 1495407"/>
                <a:gd name="connsiteY0" fmla="*/ 819477 h 1423042"/>
                <a:gd name="connsiteX1" fmla="*/ 594066 w 1495407"/>
                <a:gd name="connsiteY1" fmla="*/ 1393111 h 1423042"/>
                <a:gd name="connsiteX2" fmla="*/ 1495407 w 1495407"/>
                <a:gd name="connsiteY2" fmla="*/ 0 h 1423042"/>
              </a:gdLst>
              <a:ahLst/>
              <a:cxnLst>
                <a:cxn ang="0">
                  <a:pos x="connsiteX0" y="connsiteY0"/>
                </a:cxn>
                <a:cxn ang="0">
                  <a:pos x="connsiteX1" y="connsiteY1"/>
                </a:cxn>
                <a:cxn ang="0">
                  <a:pos x="connsiteX2" y="connsiteY2"/>
                </a:cxn>
              </a:cxnLst>
              <a:rect l="l" t="t" r="r" b="b"/>
              <a:pathLst>
                <a:path w="1495407" h="1423042">
                  <a:moveTo>
                    <a:pt x="0" y="819477"/>
                  </a:moveTo>
                  <a:cubicBezTo>
                    <a:pt x="172416" y="1174583"/>
                    <a:pt x="344832" y="1529690"/>
                    <a:pt x="594066" y="1393111"/>
                  </a:cubicBezTo>
                  <a:cubicBezTo>
                    <a:pt x="843300" y="1256532"/>
                    <a:pt x="1290557" y="679483"/>
                    <a:pt x="1495407" y="0"/>
                  </a:cubicBez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2"/>
                </a:solidFill>
                <a:effectLst/>
                <a:latin typeface="Arial" charset="0"/>
              </a:endParaRPr>
            </a:p>
          </p:txBody>
        </p:sp>
        <p:sp>
          <p:nvSpPr>
            <p:cNvPr id="58" name="Freeform 57"/>
            <p:cNvSpPr/>
            <p:nvPr/>
          </p:nvSpPr>
          <p:spPr>
            <a:xfrm>
              <a:off x="2438400" y="1676400"/>
              <a:ext cx="2294322" cy="1447800"/>
            </a:xfrm>
            <a:custGeom>
              <a:avLst/>
              <a:gdLst>
                <a:gd name="connsiteX0" fmla="*/ 0 w 2294322"/>
                <a:gd name="connsiteY0" fmla="*/ 266330 h 864601"/>
                <a:gd name="connsiteX1" fmla="*/ 1044736 w 2294322"/>
                <a:gd name="connsiteY1" fmla="*/ 860451 h 864601"/>
                <a:gd name="connsiteX2" fmla="*/ 2294322 w 2294322"/>
                <a:gd name="connsiteY2" fmla="*/ 0 h 864601"/>
              </a:gdLst>
              <a:ahLst/>
              <a:cxnLst>
                <a:cxn ang="0">
                  <a:pos x="connsiteX0" y="connsiteY0"/>
                </a:cxn>
                <a:cxn ang="0">
                  <a:pos x="connsiteX1" y="connsiteY1"/>
                </a:cxn>
                <a:cxn ang="0">
                  <a:pos x="connsiteX2" y="connsiteY2"/>
                </a:cxn>
              </a:cxnLst>
              <a:rect l="l" t="t" r="r" b="b"/>
              <a:pathLst>
                <a:path w="2294322" h="864601">
                  <a:moveTo>
                    <a:pt x="0" y="266330"/>
                  </a:moveTo>
                  <a:cubicBezTo>
                    <a:pt x="331174" y="585584"/>
                    <a:pt x="662349" y="904839"/>
                    <a:pt x="1044736" y="860451"/>
                  </a:cubicBezTo>
                  <a:cubicBezTo>
                    <a:pt x="1427123" y="816063"/>
                    <a:pt x="2062159" y="594121"/>
                    <a:pt x="2294322" y="0"/>
                  </a:cubicBezTo>
                </a:path>
              </a:pathLst>
            </a:custGeom>
            <a:ln>
              <a:solidFill>
                <a:srgbClr val="FF0000"/>
              </a:solidFill>
            </a:ln>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2"/>
                </a:solidFill>
                <a:effectLst/>
                <a:latin typeface="Arial" charset="0"/>
              </a:endParaRPr>
            </a:p>
          </p:txBody>
        </p:sp>
      </p:grpSp>
    </p:spTree>
    <p:custDataLst>
      <p:tags r:id="rId1"/>
    </p:custDataLst>
    <p:extLst>
      <p:ext uri="{BB962C8B-B14F-4D97-AF65-F5344CB8AC3E}">
        <p14:creationId xmlns:p14="http://schemas.microsoft.com/office/powerpoint/2010/main" val="164318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343400" y="1600200"/>
            <a:ext cx="3938768" cy="3048000"/>
          </a:xfrm>
          <a:prstGeom prst="rect">
            <a:avLst/>
          </a:prstGeom>
        </p:spPr>
      </p:pic>
      <p:sp>
        <p:nvSpPr>
          <p:cNvPr id="2" name="Title 1"/>
          <p:cNvSpPr>
            <a:spLocks noGrp="1"/>
          </p:cNvSpPr>
          <p:nvPr>
            <p:ph type="title" idx="4294967295"/>
          </p:nvPr>
        </p:nvSpPr>
        <p:spPr>
          <a:xfrm>
            <a:off x="0" y="0"/>
            <a:ext cx="9144000" cy="640080"/>
          </a:xfrm>
          <a:prstGeom prst="rect">
            <a:avLst/>
          </a:prstGeom>
        </p:spPr>
        <p:txBody>
          <a:bodyPr/>
          <a:lstStyle/>
          <a:p>
            <a:r>
              <a:rPr lang="en-US" dirty="0"/>
              <a:t>Product Differentiation	</a:t>
            </a:r>
          </a:p>
        </p:txBody>
      </p:sp>
      <p:sp>
        <p:nvSpPr>
          <p:cNvPr id="4" name="TextBox 3"/>
          <p:cNvSpPr txBox="1"/>
          <p:nvPr/>
        </p:nvSpPr>
        <p:spPr>
          <a:xfrm>
            <a:off x="304800" y="685800"/>
            <a:ext cx="8610600" cy="830997"/>
          </a:xfrm>
          <a:prstGeom prst="rect">
            <a:avLst/>
          </a:prstGeom>
          <a:noFill/>
        </p:spPr>
        <p:txBody>
          <a:bodyPr wrap="square" rtlCol="0">
            <a:spAutoFit/>
          </a:bodyPr>
          <a:lstStyle/>
          <a:p>
            <a:r>
              <a:rPr lang="en-US" sz="2400" dirty="0"/>
              <a:t>Now, instead of physical space, think of products being differentiated in “characteristic space”</a:t>
            </a:r>
            <a:r>
              <a:rPr lang="is-IS" sz="2400" dirty="0"/>
              <a:t>…</a:t>
            </a:r>
            <a:endParaRPr lang="en-US" sz="2400" dirty="0"/>
          </a:p>
        </p:txBody>
      </p:sp>
      <p:pic>
        <p:nvPicPr>
          <p:cNvPr id="7" name="Picture 6"/>
          <p:cNvPicPr>
            <a:picLocks noChangeAspect="1"/>
          </p:cNvPicPr>
          <p:nvPr/>
        </p:nvPicPr>
        <p:blipFill>
          <a:blip r:embed="rId4"/>
          <a:stretch>
            <a:fillRect/>
          </a:stretch>
        </p:blipFill>
        <p:spPr>
          <a:xfrm>
            <a:off x="338886" y="1905000"/>
            <a:ext cx="2937714" cy="1768727"/>
          </a:xfrm>
          <a:prstGeom prst="rect">
            <a:avLst/>
          </a:prstGeom>
        </p:spPr>
      </p:pic>
      <p:pic>
        <p:nvPicPr>
          <p:cNvPr id="8" name="Picture 7"/>
          <p:cNvPicPr>
            <a:picLocks noChangeAspect="1"/>
          </p:cNvPicPr>
          <p:nvPr/>
        </p:nvPicPr>
        <p:blipFill>
          <a:blip r:embed="rId5"/>
          <a:stretch>
            <a:fillRect/>
          </a:stretch>
        </p:blipFill>
        <p:spPr>
          <a:xfrm>
            <a:off x="1295400" y="4114800"/>
            <a:ext cx="4621598" cy="2603500"/>
          </a:xfrm>
          <a:prstGeom prst="rect">
            <a:avLst/>
          </a:prstGeom>
        </p:spPr>
      </p:pic>
    </p:spTree>
    <p:custDataLst>
      <p:tags r:id="rId1"/>
    </p:custDataLst>
    <p:extLst>
      <p:ext uri="{BB962C8B-B14F-4D97-AF65-F5344CB8AC3E}">
        <p14:creationId xmlns:p14="http://schemas.microsoft.com/office/powerpoint/2010/main" val="187743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0"/>
            <a:ext cx="9144000" cy="640080"/>
          </a:xfrm>
          <a:prstGeom prst="rect">
            <a:avLst/>
          </a:prstGeom>
        </p:spPr>
        <p:txBody>
          <a:bodyPr/>
          <a:lstStyle/>
          <a:p>
            <a:r>
              <a:rPr lang="en-US" dirty="0"/>
              <a:t>Product Differentiation	</a:t>
            </a:r>
          </a:p>
        </p:txBody>
      </p:sp>
      <p:sp>
        <p:nvSpPr>
          <p:cNvPr id="4" name="TextBox 3"/>
          <p:cNvSpPr txBox="1"/>
          <p:nvPr/>
        </p:nvSpPr>
        <p:spPr>
          <a:xfrm>
            <a:off x="304800" y="685800"/>
            <a:ext cx="8610600" cy="830997"/>
          </a:xfrm>
          <a:prstGeom prst="rect">
            <a:avLst/>
          </a:prstGeom>
          <a:noFill/>
        </p:spPr>
        <p:txBody>
          <a:bodyPr wrap="square" rtlCol="0">
            <a:spAutoFit/>
          </a:bodyPr>
          <a:lstStyle/>
          <a:p>
            <a:r>
              <a:rPr lang="en-US" sz="2400" dirty="0"/>
              <a:t>We can even think of characteristic space as an actual distance:</a:t>
            </a:r>
          </a:p>
        </p:txBody>
      </p:sp>
      <p:sp>
        <p:nvSpPr>
          <p:cNvPr id="10" name="TextBox 9"/>
          <p:cNvSpPr txBox="1"/>
          <p:nvPr/>
        </p:nvSpPr>
        <p:spPr>
          <a:xfrm>
            <a:off x="3124200" y="3657600"/>
            <a:ext cx="3276600" cy="369332"/>
          </a:xfrm>
          <a:prstGeom prst="rect">
            <a:avLst/>
          </a:prstGeom>
          <a:noFill/>
        </p:spPr>
        <p:txBody>
          <a:bodyPr wrap="square" rtlCol="0">
            <a:spAutoFit/>
          </a:bodyPr>
          <a:lstStyle/>
          <a:p>
            <a:r>
              <a:rPr lang="en-US" dirty="0"/>
              <a:t>Sweeter</a:t>
            </a:r>
          </a:p>
        </p:txBody>
      </p:sp>
      <p:cxnSp>
        <p:nvCxnSpPr>
          <p:cNvPr id="12" name="Straight Arrow Connector 11"/>
          <p:cNvCxnSpPr/>
          <p:nvPr/>
        </p:nvCxnSpPr>
        <p:spPr bwMode="auto">
          <a:xfrm>
            <a:off x="4267200" y="3886200"/>
            <a:ext cx="1752600" cy="0"/>
          </a:xfrm>
          <a:prstGeom prst="straightConnector1">
            <a:avLst/>
          </a:prstGeom>
          <a:noFill/>
          <a:ln w="9525" cap="flat" cmpd="sng" algn="ctr">
            <a:solidFill>
              <a:srgbClr val="000000"/>
            </a:solidFill>
            <a:prstDash val="solid"/>
            <a:round/>
            <a:headEnd type="none" w="med" len="med"/>
            <a:tailEnd type="arrow"/>
          </a:ln>
          <a:effectLst/>
        </p:spPr>
      </p:cxnSp>
      <p:cxnSp>
        <p:nvCxnSpPr>
          <p:cNvPr id="14" name="Straight Connector 13"/>
          <p:cNvCxnSpPr/>
          <p:nvPr/>
        </p:nvCxnSpPr>
        <p:spPr bwMode="auto">
          <a:xfrm>
            <a:off x="1066800" y="3581400"/>
            <a:ext cx="7162800" cy="0"/>
          </a:xfrm>
          <a:prstGeom prst="line">
            <a:avLst/>
          </a:prstGeom>
          <a:noFill/>
          <a:ln w="38100" cap="flat" cmpd="sng" algn="ctr">
            <a:solidFill>
              <a:srgbClr val="000000"/>
            </a:solidFill>
            <a:prstDash val="solid"/>
            <a:round/>
            <a:headEnd type="none" w="med" len="med"/>
            <a:tailEnd type="none" w="med" len="med"/>
          </a:ln>
          <a:effectLst/>
        </p:spPr>
      </p:cxnSp>
      <p:pic>
        <p:nvPicPr>
          <p:cNvPr id="18" name="Picture 17"/>
          <p:cNvPicPr>
            <a:picLocks noChangeAspect="1"/>
          </p:cNvPicPr>
          <p:nvPr/>
        </p:nvPicPr>
        <p:blipFill>
          <a:blip r:embed="rId3"/>
          <a:stretch>
            <a:fillRect/>
          </a:stretch>
        </p:blipFill>
        <p:spPr>
          <a:xfrm>
            <a:off x="533400" y="1676400"/>
            <a:ext cx="1315048" cy="1752600"/>
          </a:xfrm>
          <a:prstGeom prst="rect">
            <a:avLst/>
          </a:prstGeom>
        </p:spPr>
      </p:pic>
      <p:pic>
        <p:nvPicPr>
          <p:cNvPr id="20" name="Picture 19"/>
          <p:cNvPicPr>
            <a:picLocks noChangeAspect="1"/>
          </p:cNvPicPr>
          <p:nvPr/>
        </p:nvPicPr>
        <p:blipFill>
          <a:blip r:embed="rId4"/>
          <a:stretch>
            <a:fillRect/>
          </a:stretch>
        </p:blipFill>
        <p:spPr>
          <a:xfrm>
            <a:off x="7772400" y="1524000"/>
            <a:ext cx="538892" cy="1869281"/>
          </a:xfrm>
          <a:prstGeom prst="rect">
            <a:avLst/>
          </a:prstGeom>
        </p:spPr>
      </p:pic>
      <p:pic>
        <p:nvPicPr>
          <p:cNvPr id="21" name="Picture 20"/>
          <p:cNvPicPr>
            <a:picLocks noChangeAspect="1"/>
          </p:cNvPicPr>
          <p:nvPr/>
        </p:nvPicPr>
        <p:blipFill rotWithShape="1">
          <a:blip r:embed="rId5"/>
          <a:srcRect l="37904" t="18464" r="31960" b="8078"/>
          <a:stretch/>
        </p:blipFill>
        <p:spPr>
          <a:xfrm>
            <a:off x="3016732" y="1828800"/>
            <a:ext cx="963781" cy="1543252"/>
          </a:xfrm>
          <a:prstGeom prst="rect">
            <a:avLst/>
          </a:prstGeom>
        </p:spPr>
      </p:pic>
      <p:pic>
        <p:nvPicPr>
          <p:cNvPr id="22" name="Picture 21"/>
          <p:cNvPicPr>
            <a:picLocks noChangeAspect="1"/>
          </p:cNvPicPr>
          <p:nvPr/>
        </p:nvPicPr>
        <p:blipFill rotWithShape="1">
          <a:blip r:embed="rId6"/>
          <a:srcRect l="16294" r="47292"/>
          <a:stretch/>
        </p:blipFill>
        <p:spPr>
          <a:xfrm>
            <a:off x="6324600" y="1676400"/>
            <a:ext cx="617479" cy="1695737"/>
          </a:xfrm>
          <a:prstGeom prst="rect">
            <a:avLst/>
          </a:prstGeom>
        </p:spPr>
      </p:pic>
      <p:sp>
        <p:nvSpPr>
          <p:cNvPr id="23" name="TextBox 22"/>
          <p:cNvSpPr txBox="1"/>
          <p:nvPr/>
        </p:nvSpPr>
        <p:spPr>
          <a:xfrm>
            <a:off x="3505200" y="1295400"/>
            <a:ext cx="685800" cy="381000"/>
          </a:xfrm>
          <a:prstGeom prst="rect">
            <a:avLst/>
          </a:prstGeom>
          <a:noFill/>
        </p:spPr>
        <p:txBody>
          <a:bodyPr wrap="square" rtlCol="0">
            <a:spAutoFit/>
          </a:bodyPr>
          <a:lstStyle/>
          <a:p>
            <a:r>
              <a:rPr lang="en-US" dirty="0"/>
              <a:t>Me</a:t>
            </a:r>
          </a:p>
        </p:txBody>
      </p:sp>
      <p:sp>
        <p:nvSpPr>
          <p:cNvPr id="24" name="TextBox 23"/>
          <p:cNvSpPr txBox="1"/>
          <p:nvPr/>
        </p:nvSpPr>
        <p:spPr>
          <a:xfrm>
            <a:off x="6248400" y="1219200"/>
            <a:ext cx="838200" cy="381000"/>
          </a:xfrm>
          <a:prstGeom prst="rect">
            <a:avLst/>
          </a:prstGeom>
          <a:noFill/>
        </p:spPr>
        <p:txBody>
          <a:bodyPr wrap="square" rtlCol="0">
            <a:spAutoFit/>
          </a:bodyPr>
          <a:lstStyle/>
          <a:p>
            <a:r>
              <a:rPr lang="en-US" dirty="0"/>
              <a:t>You</a:t>
            </a:r>
          </a:p>
        </p:txBody>
      </p:sp>
      <p:cxnSp>
        <p:nvCxnSpPr>
          <p:cNvPr id="26" name="Straight Arrow Connector 25"/>
          <p:cNvCxnSpPr/>
          <p:nvPr/>
        </p:nvCxnSpPr>
        <p:spPr bwMode="auto">
          <a:xfrm flipH="1">
            <a:off x="1600200" y="2209800"/>
            <a:ext cx="1524000" cy="0"/>
          </a:xfrm>
          <a:prstGeom prst="straightConnector1">
            <a:avLst/>
          </a:prstGeom>
          <a:noFill/>
          <a:ln w="38100" cap="flat" cmpd="sng" algn="ctr">
            <a:solidFill>
              <a:srgbClr val="FF0000"/>
            </a:solidFill>
            <a:prstDash val="solid"/>
            <a:round/>
            <a:headEnd type="none" w="med" len="med"/>
            <a:tailEnd type="arrow"/>
          </a:ln>
          <a:effectLst/>
        </p:spPr>
      </p:cxnSp>
      <p:cxnSp>
        <p:nvCxnSpPr>
          <p:cNvPr id="28" name="Straight Arrow Connector 27"/>
          <p:cNvCxnSpPr/>
          <p:nvPr/>
        </p:nvCxnSpPr>
        <p:spPr bwMode="auto">
          <a:xfrm>
            <a:off x="6477000" y="2590800"/>
            <a:ext cx="1371600" cy="0"/>
          </a:xfrm>
          <a:prstGeom prst="straightConnector1">
            <a:avLst/>
          </a:prstGeom>
          <a:noFill/>
          <a:ln w="38100" cap="flat" cmpd="sng" algn="ctr">
            <a:solidFill>
              <a:srgbClr val="FF0000"/>
            </a:solidFill>
            <a:prstDash val="solid"/>
            <a:round/>
            <a:headEnd type="none" w="med" len="med"/>
            <a:tailEnd type="arrow"/>
          </a:ln>
          <a:effectLst/>
        </p:spPr>
      </p:cxnSp>
      <p:cxnSp>
        <p:nvCxnSpPr>
          <p:cNvPr id="15" name="Straight Arrow Connector 14"/>
          <p:cNvCxnSpPr/>
          <p:nvPr/>
        </p:nvCxnSpPr>
        <p:spPr bwMode="auto">
          <a:xfrm flipV="1">
            <a:off x="540895" y="2188564"/>
            <a:ext cx="0" cy="935636"/>
          </a:xfrm>
          <a:prstGeom prst="straightConnector1">
            <a:avLst/>
          </a:prstGeom>
          <a:noFill/>
          <a:ln w="38100" cap="flat" cmpd="sng" algn="ctr">
            <a:solidFill>
              <a:srgbClr val="FF0000"/>
            </a:solidFill>
            <a:prstDash val="solid"/>
            <a:round/>
            <a:headEnd type="none" w="med" len="med"/>
            <a:tailEnd type="arrow"/>
          </a:ln>
          <a:effectLst/>
        </p:spPr>
      </p:cxnSp>
      <p:sp>
        <p:nvSpPr>
          <p:cNvPr id="5" name="TextBox 4"/>
          <p:cNvSpPr txBox="1"/>
          <p:nvPr/>
        </p:nvSpPr>
        <p:spPr>
          <a:xfrm>
            <a:off x="190500" y="2409432"/>
            <a:ext cx="533400" cy="584775"/>
          </a:xfrm>
          <a:prstGeom prst="rect">
            <a:avLst/>
          </a:prstGeom>
          <a:noFill/>
        </p:spPr>
        <p:txBody>
          <a:bodyPr wrap="square" rtlCol="0">
            <a:spAutoFit/>
          </a:bodyPr>
          <a:lstStyle/>
          <a:p>
            <a:r>
              <a:rPr lang="en-US" sz="3200" b="1" dirty="0"/>
              <a:t>$</a:t>
            </a:r>
          </a:p>
        </p:txBody>
      </p:sp>
      <p:cxnSp>
        <p:nvCxnSpPr>
          <p:cNvPr id="19" name="Straight Arrow Connector 18"/>
          <p:cNvCxnSpPr/>
          <p:nvPr/>
        </p:nvCxnSpPr>
        <p:spPr bwMode="auto">
          <a:xfrm>
            <a:off x="3848100" y="2409432"/>
            <a:ext cx="3924300" cy="0"/>
          </a:xfrm>
          <a:prstGeom prst="straightConnector1">
            <a:avLst/>
          </a:prstGeom>
          <a:noFill/>
          <a:ln w="38100" cap="flat" cmpd="sng" algn="ctr">
            <a:solidFill>
              <a:srgbClr val="FF0000"/>
            </a:solidFill>
            <a:prstDash val="solid"/>
            <a:round/>
            <a:headEnd type="none" w="med" len="med"/>
            <a:tailEnd type="arrow"/>
          </a:ln>
          <a:effectLst/>
        </p:spPr>
      </p:cxnSp>
      <p:sp>
        <p:nvSpPr>
          <p:cNvPr id="3" name="TextBox 2"/>
          <p:cNvSpPr txBox="1"/>
          <p:nvPr/>
        </p:nvSpPr>
        <p:spPr>
          <a:xfrm>
            <a:off x="381000" y="4876800"/>
            <a:ext cx="7848600" cy="923330"/>
          </a:xfrm>
          <a:prstGeom prst="rect">
            <a:avLst/>
          </a:prstGeom>
          <a:noFill/>
        </p:spPr>
        <p:txBody>
          <a:bodyPr wrap="square" rtlCol="0">
            <a:spAutoFit/>
          </a:bodyPr>
          <a:lstStyle/>
          <a:p>
            <a:r>
              <a:rPr lang="en-US" dirty="0"/>
              <a:t>Pepsi is a more costly choice for me – either because of the physical distance I have to travel, or because of how far I have to stray from my ideal product characteristic (sweetness).</a:t>
            </a:r>
          </a:p>
        </p:txBody>
      </p:sp>
    </p:spTree>
    <p:custDataLst>
      <p:tags r:id="rId1"/>
    </p:custDataLst>
    <p:extLst>
      <p:ext uri="{BB962C8B-B14F-4D97-AF65-F5344CB8AC3E}">
        <p14:creationId xmlns:p14="http://schemas.microsoft.com/office/powerpoint/2010/main" val="224798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23" grpId="0"/>
      <p:bldP spid="2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The Demand Curve for a Monopolistically Competitive Firm</a:t>
            </a:r>
          </a:p>
        </p:txBody>
      </p:sp>
      <p:sp>
        <p:nvSpPr>
          <p:cNvPr id="6" name="Text Placeholder 2"/>
          <p:cNvSpPr>
            <a:spLocks noGrp="1"/>
          </p:cNvSpPr>
          <p:nvPr>
            <p:ph type="body" sz="quarter" idx="11"/>
          </p:nvPr>
        </p:nvSpPr>
        <p:spPr>
          <a:xfrm>
            <a:off x="152400" y="838200"/>
            <a:ext cx="3200400" cy="5638800"/>
          </a:xfrm>
        </p:spPr>
        <p:txBody>
          <a:bodyPr/>
          <a:lstStyle/>
          <a:p>
            <a:pPr>
              <a:spcBef>
                <a:spcPts val="0"/>
              </a:spcBef>
              <a:spcAft>
                <a:spcPts val="1200"/>
              </a:spcAft>
            </a:pPr>
            <a:r>
              <a:rPr lang="en-US" dirty="0"/>
              <a:t>If some consumers have a taste for </a:t>
            </a:r>
            <a:r>
              <a:rPr lang="en-US" dirty="0" err="1"/>
              <a:t>Sbx</a:t>
            </a:r>
            <a:r>
              <a:rPr lang="en-US" dirty="0"/>
              <a:t> lattes over lattes from </a:t>
            </a:r>
            <a:r>
              <a:rPr lang="en-US" dirty="0" err="1"/>
              <a:t>Tullys</a:t>
            </a:r>
            <a:r>
              <a:rPr lang="en-US" dirty="0"/>
              <a:t>, </a:t>
            </a:r>
            <a:r>
              <a:rPr lang="en-US" dirty="0" err="1"/>
              <a:t>Peets</a:t>
            </a:r>
            <a:r>
              <a:rPr lang="en-US" dirty="0"/>
              <a:t>, </a:t>
            </a:r>
            <a:r>
              <a:rPr lang="en-US" dirty="0" err="1"/>
              <a:t>etc</a:t>
            </a:r>
            <a:r>
              <a:rPr lang="is-IS" dirty="0"/>
              <a:t>…</a:t>
            </a:r>
          </a:p>
          <a:p>
            <a:pPr>
              <a:spcBef>
                <a:spcPts val="0"/>
              </a:spcBef>
              <a:spcAft>
                <a:spcPts val="1200"/>
              </a:spcAft>
            </a:pPr>
            <a:endParaRPr lang="is-IS" dirty="0"/>
          </a:p>
          <a:p>
            <a:pPr>
              <a:spcBef>
                <a:spcPts val="0"/>
              </a:spcBef>
              <a:spcAft>
                <a:spcPts val="1200"/>
              </a:spcAft>
            </a:pPr>
            <a:endParaRPr lang="en-US" dirty="0"/>
          </a:p>
          <a:p>
            <a:pPr>
              <a:spcBef>
                <a:spcPts val="0"/>
              </a:spcBef>
              <a:spcAft>
                <a:spcPts val="1200"/>
              </a:spcAft>
            </a:pPr>
            <a:r>
              <a:rPr lang="en-US" dirty="0"/>
              <a:t>Then when </a:t>
            </a:r>
            <a:r>
              <a:rPr lang="en-US" dirty="0" err="1"/>
              <a:t>sbx</a:t>
            </a:r>
            <a:r>
              <a:rPr lang="en-US" dirty="0"/>
              <a:t> latte price goes up, it will lose some, but not all, of its customers.</a:t>
            </a:r>
          </a:p>
        </p:txBody>
      </p:sp>
      <p:pic>
        <p:nvPicPr>
          <p:cNvPr id="9" name="Picture 13" descr="Fig12-1-4"/>
          <p:cNvPicPr>
            <a:picLocks noChangeAspect="1" noChangeArrowheads="1"/>
          </p:cNvPicPr>
          <p:nvPr/>
        </p:nvPicPr>
        <p:blipFill>
          <a:blip r:embed="rId4" cstate="print"/>
          <a:srcRect/>
          <a:stretch>
            <a:fillRect/>
          </a:stretch>
        </p:blipFill>
        <p:spPr bwMode="auto">
          <a:xfrm>
            <a:off x="3200400" y="1219200"/>
            <a:ext cx="5743575" cy="4133850"/>
          </a:xfrm>
          <a:prstGeom prst="rect">
            <a:avLst/>
          </a:prstGeom>
          <a:noFill/>
          <a:ln w="9525">
            <a:noFill/>
            <a:miter lim="800000"/>
            <a:headEnd/>
            <a:tailEnd/>
          </a:ln>
        </p:spPr>
      </p:pic>
      <p:pic>
        <p:nvPicPr>
          <p:cNvPr id="10" name="Picture 11" descr="Fig12-1-2"/>
          <p:cNvPicPr>
            <a:picLocks noChangeAspect="1" noChangeArrowheads="1"/>
          </p:cNvPicPr>
          <p:nvPr/>
        </p:nvPicPr>
        <p:blipFill>
          <a:blip r:embed="rId5" cstate="print"/>
          <a:srcRect/>
          <a:stretch>
            <a:fillRect/>
          </a:stretch>
        </p:blipFill>
        <p:spPr bwMode="auto">
          <a:xfrm>
            <a:off x="3200400" y="1219200"/>
            <a:ext cx="5743575" cy="4133850"/>
          </a:xfrm>
          <a:prstGeom prst="rect">
            <a:avLst/>
          </a:prstGeom>
          <a:noFill/>
          <a:ln w="9525">
            <a:noFill/>
            <a:miter lim="800000"/>
            <a:headEnd/>
            <a:tailEnd/>
          </a:ln>
        </p:spPr>
      </p:pic>
      <p:pic>
        <p:nvPicPr>
          <p:cNvPr id="11" name="Picture 12" descr="Fig12-1-3"/>
          <p:cNvPicPr>
            <a:picLocks noChangeAspect="1" noChangeArrowheads="1"/>
          </p:cNvPicPr>
          <p:nvPr/>
        </p:nvPicPr>
        <p:blipFill>
          <a:blip r:embed="rId6" cstate="print"/>
          <a:srcRect/>
          <a:stretch>
            <a:fillRect/>
          </a:stretch>
        </p:blipFill>
        <p:spPr bwMode="auto">
          <a:xfrm>
            <a:off x="3200400" y="1219200"/>
            <a:ext cx="5743575" cy="4133850"/>
          </a:xfrm>
          <a:prstGeom prst="rect">
            <a:avLst/>
          </a:prstGeom>
          <a:noFill/>
          <a:ln w="9525">
            <a:noFill/>
            <a:miter lim="800000"/>
            <a:headEnd/>
            <a:tailEnd/>
          </a:ln>
        </p:spPr>
      </p:pic>
      <p:pic>
        <p:nvPicPr>
          <p:cNvPr id="12" name="Picture 14" descr="Fig12-1-5"/>
          <p:cNvPicPr>
            <a:picLocks noChangeAspect="1" noChangeArrowheads="1"/>
          </p:cNvPicPr>
          <p:nvPr/>
        </p:nvPicPr>
        <p:blipFill>
          <a:blip r:embed="rId7" cstate="print"/>
          <a:srcRect/>
          <a:stretch>
            <a:fillRect/>
          </a:stretch>
        </p:blipFill>
        <p:spPr bwMode="auto">
          <a:xfrm>
            <a:off x="3200400" y="1219200"/>
            <a:ext cx="5743575" cy="4133850"/>
          </a:xfrm>
          <a:prstGeom prst="rect">
            <a:avLst/>
          </a:prstGeom>
          <a:noFill/>
          <a:ln w="9525">
            <a:noFill/>
            <a:miter lim="800000"/>
            <a:headEnd/>
            <a:tailEnd/>
          </a:ln>
        </p:spPr>
      </p:pic>
      <p:pic>
        <p:nvPicPr>
          <p:cNvPr id="13" name="Picture 12" descr="Fig12-1-1.gif"/>
          <p:cNvPicPr>
            <a:picLocks noChangeAspect="1"/>
          </p:cNvPicPr>
          <p:nvPr/>
        </p:nvPicPr>
        <p:blipFill>
          <a:blip r:embed="rId8" cstate="print"/>
          <a:srcRect/>
          <a:stretch>
            <a:fillRect/>
          </a:stretch>
        </p:blipFill>
        <p:spPr bwMode="auto">
          <a:xfrm>
            <a:off x="3200400" y="1219200"/>
            <a:ext cx="5743575" cy="413385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7641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750"/>
                                        <p:tgtEl>
                                          <p:spTgt spid="11"/>
                                        </p:tgtEl>
                                      </p:cBhvr>
                                    </p:animEffect>
                                  </p:childTnLst>
                                </p:cTn>
                              </p:par>
                            </p:childTnLst>
                          </p:cTn>
                        </p:par>
                        <p:par>
                          <p:cTn id="17" fill="hold">
                            <p:stCondLst>
                              <p:cond delay="750"/>
                            </p:stCondLst>
                            <p:childTnLst>
                              <p:par>
                                <p:cTn id="18" presetID="22" presetClass="entr" presetSubtype="2"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right)">
                                      <p:cBhvr>
                                        <p:cTn id="20" dur="750"/>
                                        <p:tgtEl>
                                          <p:spTgt spid="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750"/>
                                        <p:tgtEl>
                                          <p:spTgt spid="12"/>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EXPANDSHOWBAR" val="True"/>
  <p:tag name="BULLETTYPE" val="1"/>
  <p:tag name="RESPCOUNTERSTYLE" val="-1"/>
  <p:tag name="INPUTSOURCE" val="1"/>
  <p:tag name="BACKUPMAINTENANCE" val="7"/>
  <p:tag name="ROTATIONINTERVAL" val="2"/>
  <p:tag name="RACERSMAXDISPLAYED" val="5"/>
  <p:tag name="TEAMSINLEADERBOARD" val="5"/>
  <p:tag name="BUBBLEVALUEFORMAT" val="0.0"/>
  <p:tag name="CUSTOMCELLFORECOLOR" val="-16777216"/>
  <p:tag name="CUSTOMCELLBACKCOLOR4" val="-8355712"/>
  <p:tag name="DISPLAYDEVICEID" val="True"/>
  <p:tag name="GRIDSIZE" val="{Width=800, Height=600}"/>
  <p:tag name="CHARTCOLORS" val="0"/>
  <p:tag name="MULTIRESPDIVISOR" val="1"/>
  <p:tag name="INCORRECTPOINTVALUE" val="0"/>
  <p:tag name="AUTOADJUSTPARTRANGE" val="True"/>
  <p:tag name="FIBNUMRESULTS" val="5"/>
  <p:tag name="PRRESPONSE2" val="9"/>
  <p:tag name="PRRESPONSE6" val="5"/>
  <p:tag name="PRRESPONSE10" val="1"/>
  <p:tag name="POWERPOINTVERSION" val="12.0"/>
  <p:tag name="CSVFORMAT" val="0"/>
  <p:tag name="RESPCOUNTERFORMAT" val="0"/>
  <p:tag name="ALLOWDUPLICATES" val="False"/>
  <p:tag name="REVIEWONLY" val="False"/>
  <p:tag name="RACEANIMATIONSPEED" val="3"/>
  <p:tag name="BUBBLENAMEVISIBLE" val="True"/>
  <p:tag name="CUSTOMGRIDBACKCOLOR" val="-2830136"/>
  <p:tag name="USESCHEMECOLORS" val="True"/>
  <p:tag name="GRIDROTATIONINTERVAL" val="2"/>
  <p:tag name="POLLINGCYCLE" val="2"/>
  <p:tag name="INCLUDEPPT" val="True"/>
  <p:tag name="REALTIMEBACKUPPATH" val="(None)"/>
  <p:tag name="FIBDISPLAYRESULTS" val="True"/>
  <p:tag name="PRRESPONSE3" val="8"/>
  <p:tag name="PRRESPONSE8" val="3"/>
  <p:tag name="TPVERSION" val="2008"/>
  <p:tag name="ANSWERNOWSTYLE" val="-1"/>
  <p:tag name="COUNTDOWNSECONDS" val="10"/>
  <p:tag name="AUTOADVANCE" val="False"/>
  <p:tag name="SKIPREMAININGRACESLIDES" val="True"/>
  <p:tag name="BUBBLEGROUPING" val="3"/>
  <p:tag name="CUSTOMCELLBACKCOLOR3" val="-268652"/>
  <p:tag name="AUTOSIZEGRID" val="True"/>
  <p:tag name="RESETCHARTS" val="True"/>
  <p:tag name="REALTIMEBACKUP" val="False"/>
  <p:tag name="FIBINCLUDEOTHER" val="True"/>
  <p:tag name="PRRESPONSE5" val="6"/>
  <p:tag name="ALWAYSOPENPOLL" val="False"/>
  <p:tag name="ANSWERNOWTEXT" val="Answer Now"/>
  <p:tag name="BACKUPSESSIONS" val="True"/>
  <p:tag name="RACEENDPOINTS" val="100"/>
  <p:tag name="DEFAULTNUMTEAMS" val="5"/>
  <p:tag name="DISPLAYDEVICENUMBER" val="True"/>
  <p:tag name="CHARTLABELS" val="1"/>
  <p:tag name="ZEROBASED" val="False"/>
  <p:tag name="PRRESPONSE1" val="10"/>
  <p:tag name="SHOWFLASHWARNING" val="True"/>
  <p:tag name="COUNTDOWNSTYLE" val="-1"/>
  <p:tag name="AUTOUPDATEALIASES" val="True"/>
  <p:tag name="BUBBLESIZEVISIBLE" val="True"/>
  <p:tag name="GRIDOPACITY" val="90"/>
  <p:tag name="ALLOWUSERFEEDBACK" val="True"/>
  <p:tag name="FIBDISPLAYKEYWORDS" val="True"/>
  <p:tag name="SHOWBARVISIBLE" val="True"/>
  <p:tag name="NUMRESPONSES" val="1"/>
  <p:tag name="MAXRESPONDERS" val="5"/>
  <p:tag name="GRIDPOSITION" val="1"/>
  <p:tag name="CHARTSCALE" val="True"/>
  <p:tag name="PRRESPONSE9" val="2"/>
  <p:tag name="CHARTVALUEFORMAT" val="0%"/>
  <p:tag name="CUSTOMCELLBACKCOLOR2" val="-13395457"/>
  <p:tag name="CORRECTPOINTVALUE" val="100"/>
  <p:tag name="USESECONDARYMONITOR" val="True"/>
  <p:tag name="PARTICIPANTSINLEADERBOARD" val="5"/>
  <p:tag name="INCLUDENONRESPONDERS" val="False"/>
  <p:tag name="SAVECSVWITHSESSION" val="False"/>
  <p:tag name="DISPLAYNAME" val="True"/>
  <p:tag name="PRRESPONSE7" val="4"/>
  <p:tag name="GRIDFONTSIZE" val="12"/>
  <p:tag name="STDCHART" val="1"/>
  <p:tag name="RESPTABLESTYLE" val="-1"/>
  <p:tag name="CUSTOMCELLBACKCOLOR1" val="-657956"/>
  <p:tag name="PRRESPONSE4" val="7"/>
  <p:tag name="ADVANCEDSETTINGSVIEW" val="False"/>
  <p:tag name="DELIMITERS" val="3.1"/>
  <p:tag name="TPFULLVERSION" val="4.3.1.1109"/>
</p:tagLst>
</file>

<file path=ppt/tags/tag10.xml><?xml version="1.0" encoding="utf-8"?>
<p:tagLst xmlns:a="http://schemas.openxmlformats.org/drawingml/2006/main" xmlns:r="http://schemas.openxmlformats.org/officeDocument/2006/relationships" xmlns:p="http://schemas.openxmlformats.org/presentationml/2006/main">
  <p:tag name="NOPREFERENCE" val="False"/>
</p:tagLst>
</file>

<file path=ppt/tags/tag11.xml><?xml version="1.0" encoding="utf-8"?>
<p:tagLst xmlns:a="http://schemas.openxmlformats.org/drawingml/2006/main" xmlns:r="http://schemas.openxmlformats.org/officeDocument/2006/relationships" xmlns:p="http://schemas.openxmlformats.org/presentationml/2006/main">
  <p:tag name="NOPREFERENCE" val="False"/>
</p:tagLst>
</file>

<file path=ppt/tags/tag12.xml><?xml version="1.0" encoding="utf-8"?>
<p:tagLst xmlns:a="http://schemas.openxmlformats.org/drawingml/2006/main" xmlns:r="http://schemas.openxmlformats.org/officeDocument/2006/relationships" xmlns:p="http://schemas.openxmlformats.org/presentationml/2006/main">
  <p:tag name="NOPREFERENCE" val="False"/>
</p:tagLst>
</file>

<file path=ppt/tags/tag13.xml><?xml version="1.0" encoding="utf-8"?>
<p:tagLst xmlns:a="http://schemas.openxmlformats.org/drawingml/2006/main" xmlns:r="http://schemas.openxmlformats.org/officeDocument/2006/relationships" xmlns:p="http://schemas.openxmlformats.org/presentationml/2006/main">
  <p:tag name="NOPREFERENCE" val="False"/>
</p:tagLst>
</file>

<file path=ppt/tags/tag14.xml><?xml version="1.0" encoding="utf-8"?>
<p:tagLst xmlns:a="http://schemas.openxmlformats.org/drawingml/2006/main" xmlns:r="http://schemas.openxmlformats.org/officeDocument/2006/relationships" xmlns:p="http://schemas.openxmlformats.org/presentationml/2006/main">
  <p:tag name="NOPREFERENCE" val="False"/>
</p:tagLst>
</file>

<file path=ppt/tags/tag15.xml><?xml version="1.0" encoding="utf-8"?>
<p:tagLst xmlns:a="http://schemas.openxmlformats.org/drawingml/2006/main" xmlns:r="http://schemas.openxmlformats.org/officeDocument/2006/relationships" xmlns:p="http://schemas.openxmlformats.org/presentationml/2006/main">
  <p:tag name="NOPREFERENCE" val="False"/>
</p:tagLst>
</file>

<file path=ppt/tags/tag16.xml><?xml version="1.0" encoding="utf-8"?>
<p:tagLst xmlns:a="http://schemas.openxmlformats.org/drawingml/2006/main" xmlns:r="http://schemas.openxmlformats.org/officeDocument/2006/relationships" xmlns:p="http://schemas.openxmlformats.org/presentationml/2006/main">
  <p:tag name="NOPREFERENCE" val="False"/>
</p:tagLst>
</file>

<file path=ppt/tags/tag17.xml><?xml version="1.0" encoding="utf-8"?>
<p:tagLst xmlns:a="http://schemas.openxmlformats.org/drawingml/2006/main" xmlns:r="http://schemas.openxmlformats.org/officeDocument/2006/relationships" xmlns:p="http://schemas.openxmlformats.org/presentationml/2006/main">
  <p:tag name="NOPREFERENCE" val="False"/>
</p:tagLst>
</file>

<file path=ppt/tags/tag18.xml><?xml version="1.0" encoding="utf-8"?>
<p:tagLst xmlns:a="http://schemas.openxmlformats.org/drawingml/2006/main" xmlns:r="http://schemas.openxmlformats.org/officeDocument/2006/relationships" xmlns:p="http://schemas.openxmlformats.org/presentationml/2006/main">
  <p:tag name="NOPREFERENCE" val="False"/>
</p:tagLst>
</file>

<file path=ppt/tags/tag19.xml><?xml version="1.0" encoding="utf-8"?>
<p:tagLst xmlns:a="http://schemas.openxmlformats.org/drawingml/2006/main" xmlns:r="http://schemas.openxmlformats.org/officeDocument/2006/relationships" xmlns:p="http://schemas.openxmlformats.org/presentationml/2006/main">
  <p:tag name="NOPREFERENCE" val="False"/>
</p:tagLst>
</file>

<file path=ppt/tags/tag2.xml><?xml version="1.0" encoding="utf-8"?>
<p:tagLst xmlns:a="http://schemas.openxmlformats.org/drawingml/2006/main" xmlns:r="http://schemas.openxmlformats.org/officeDocument/2006/relationships" xmlns:p="http://schemas.openxmlformats.org/presentationml/2006/main">
  <p:tag name="NOPREFERENCE" val="False"/>
</p:tagLst>
</file>

<file path=ppt/tags/tag20.xml><?xml version="1.0" encoding="utf-8"?>
<p:tagLst xmlns:a="http://schemas.openxmlformats.org/drawingml/2006/main" xmlns:r="http://schemas.openxmlformats.org/officeDocument/2006/relationships" xmlns:p="http://schemas.openxmlformats.org/presentationml/2006/main">
  <p:tag name="NOPREFERENCE" val="False"/>
</p:tagLst>
</file>

<file path=ppt/tags/tag21.xml><?xml version="1.0" encoding="utf-8"?>
<p:tagLst xmlns:a="http://schemas.openxmlformats.org/drawingml/2006/main" xmlns:r="http://schemas.openxmlformats.org/officeDocument/2006/relationships" xmlns:p="http://schemas.openxmlformats.org/presentationml/2006/main">
  <p:tag name="NOPREFERENCE" val="False"/>
</p:tagLst>
</file>

<file path=ppt/tags/tag22.xml><?xml version="1.0" encoding="utf-8"?>
<p:tagLst xmlns:a="http://schemas.openxmlformats.org/drawingml/2006/main" xmlns:r="http://schemas.openxmlformats.org/officeDocument/2006/relationships" xmlns:p="http://schemas.openxmlformats.org/presentationml/2006/main">
  <p:tag name="SLIDEID" val="D595F3182F5B4088BD150459A77D8A87"/>
  <p:tag name="DEMOGRAPHIC" val="False"/>
  <p:tag name="TEAMASSIGN" val="False"/>
  <p:tag name="SPEEDSCORING" val="False"/>
  <p:tag name="CORRECTPOINTVALUE" val="100"/>
  <p:tag name="INCORRECTPOINTVALUE" val="0"/>
  <p:tag name="ZEROBASED" val="False"/>
  <p:tag name="NUMRESPONSES" val="1"/>
  <p:tag name="AUTOADVANCE" val="False"/>
  <p:tag name="DELIMITERS" val="3.1"/>
  <p:tag name="VALUEFORMAT" val="0%"/>
  <p:tag name="SLIDETYPE" val="Q"/>
  <p:tag name="QUESTIONALIAS" val="Refer to the figure below.  To determine how much output to produce in order to maximize profit, we focus first on:"/>
  <p:tag name="ANSWERSALIAS" val="The distance between A and B in the figure on the left.|smicln|Point A in the figure on the left.|smicln|The green area in the figure on the right.|smicln|The ATC curve in the figure on the right."/>
  <p:tag name="VALUES" val="Incorrect|smicln|Correct|smicln|Incorrect|smicln|Incorrect"/>
  <p:tag name="SLIDEORDER" val="7"/>
  <p:tag name="SLIDEGUID" val="F9C60BDA5AA04376AF5B4CF688ED1E8D"/>
</p:tagLst>
</file>

<file path=ppt/tags/tag23.xml><?xml version="1.0" encoding="utf-8"?>
<p:tagLst xmlns:a="http://schemas.openxmlformats.org/drawingml/2006/main" xmlns:r="http://schemas.openxmlformats.org/officeDocument/2006/relationships" xmlns:p="http://schemas.openxmlformats.org/presentationml/2006/main">
  <p:tag name="SLIDEID" val="D595F3182F5B4088BD150459A77D8A87"/>
  <p:tag name="DEMOGRAPHIC" val="False"/>
  <p:tag name="TEAMASSIGN" val="False"/>
  <p:tag name="SPEEDSCORING" val="False"/>
  <p:tag name="CORRECTPOINTVALUE" val="100"/>
  <p:tag name="INCORRECTPOINTVALUE" val="0"/>
  <p:tag name="ZEROBASED" val="False"/>
  <p:tag name="NUMRESPONSES" val="1"/>
  <p:tag name="AUTOADVANCE" val="False"/>
  <p:tag name="DELIMITERS" val="3.1"/>
  <p:tag name="VALUEFORMAT" val="0%"/>
  <p:tag name="SLIDETYPE" val="Q"/>
  <p:tag name="QUESTIONALIAS" val="Refer to the figure below.  To determine how much output to produce in order to maximize profit, we focus first on:"/>
  <p:tag name="ANSWERSALIAS" val="The distance between A and B in the figure on the left.|smicln|Point A in the figure on the left.|smicln|The green area in the figure on the right.|smicln|The ATC curve in the figure on the right."/>
  <p:tag name="VALUES" val="Incorrect|smicln|Correct|smicln|Incorrect|smicln|Incorrect"/>
  <p:tag name="SLIDEORDER" val="7"/>
  <p:tag name="SLIDEGUID" val="F9C60BDA5AA04376AF5B4CF688ED1E8D"/>
</p:tagLst>
</file>

<file path=ppt/tags/tag24.xml><?xml version="1.0" encoding="utf-8"?>
<p:tagLst xmlns:a="http://schemas.openxmlformats.org/drawingml/2006/main" xmlns:r="http://schemas.openxmlformats.org/officeDocument/2006/relationships" xmlns:p="http://schemas.openxmlformats.org/presentationml/2006/main">
  <p:tag name="SLIDEID" val="D595F3182F5B4088BD150459A77D8A87"/>
  <p:tag name="DEMOGRAPHIC" val="False"/>
  <p:tag name="TEAMASSIGN" val="False"/>
  <p:tag name="SPEEDSCORING" val="False"/>
  <p:tag name="CORRECTPOINTVALUE" val="100"/>
  <p:tag name="INCORRECTPOINTVALUE" val="0"/>
  <p:tag name="ZEROBASED" val="False"/>
  <p:tag name="NUMRESPONSES" val="1"/>
  <p:tag name="AUTOADVANCE" val="False"/>
  <p:tag name="DELIMITERS" val="3.1"/>
  <p:tag name="VALUEFORMAT" val="0%"/>
  <p:tag name="SLIDETYPE" val="Q"/>
  <p:tag name="QUESTIONALIAS" val="What trade-offs do consumers face when buying a product from a monopolistically competitive firm?"/>
  <p:tag name="ANSWERSALIAS" val="Consumers pay a lower price but also have fewer choices.|smicln|Consumers pay a price greater than marginal cost but also have choices more suited to their tastes.|smicln|Consumers pay a higher price but are happy knowing that the industry is highly efficient.|smicln|Consumers pay a price as low as the competitive price but have difficulty finding and buying the product."/>
  <p:tag name="VALUES" val="Incorrect|smicln|Correct|smicln|Incorrect|smicln|Incorrect"/>
  <p:tag name="SLIDEORDER" val="7"/>
  <p:tag name="SLIDEGUID" val="5E82008B15E44287A8017705481356B9"/>
</p:tagLst>
</file>

<file path=ppt/tags/tag25.xml><?xml version="1.0" encoding="utf-8"?>
<p:tagLst xmlns:a="http://schemas.openxmlformats.org/drawingml/2006/main" xmlns:r="http://schemas.openxmlformats.org/officeDocument/2006/relationships" xmlns:p="http://schemas.openxmlformats.org/presentationml/2006/main">
  <p:tag name="ANSWERBULLETS" val="1"/>
  <p:tag name="ANSWERTEXT" val="Choice One&#10;Choice Two&#10;Choice Three&#10;Choice Four"/>
  <p:tag name="TEXTLENGTH" val="46"/>
  <p:tag name="FONTSIZE" val="32"/>
  <p:tag name="BULLETTYPE" val="ppBulletAlphaUCPeriod"/>
  <p:tag name="OLDNUMANSWERS" val="4"/>
</p:tagLst>
</file>

<file path=ppt/tags/tag26.xml><?xml version="1.0" encoding="utf-8"?>
<p:tagLst xmlns:a="http://schemas.openxmlformats.org/drawingml/2006/main" xmlns:r="http://schemas.openxmlformats.org/officeDocument/2006/relationships" xmlns:p="http://schemas.openxmlformats.org/presentationml/2006/main">
  <p:tag name="SLIDEID" val="D595F3182F5B4088BD150459A77D8A87"/>
  <p:tag name="DEMOGRAPHIC" val="False"/>
  <p:tag name="TEAMASSIGN" val="False"/>
  <p:tag name="SPEEDSCORING" val="False"/>
  <p:tag name="CORRECTPOINTVALUE" val="100"/>
  <p:tag name="INCORRECTPOINTVALUE" val="0"/>
  <p:tag name="ZEROBASED" val="False"/>
  <p:tag name="NUMRESPONSES" val="1"/>
  <p:tag name="AUTOADVANCE" val="False"/>
  <p:tag name="DELIMITERS" val="3.1"/>
  <p:tag name="VALUEFORMAT" val="0%"/>
  <p:tag name="SLIDETYPE" val="Q"/>
  <p:tag name="QUESTIONALIAS" val="What trade-offs do consumers face when buying a product from a monopolistically competitive firm?"/>
  <p:tag name="ANSWERSALIAS" val="Consumers pay a lower price but also have fewer choices.|smicln|Consumers pay a price greater than marginal cost but also have choices more suited to their tastes.|smicln|Consumers pay a higher price but are happy knowing that the industry is highly efficient.|smicln|Consumers pay a price as low as the competitive price but have difficulty finding and buying the product."/>
  <p:tag name="VALUES" val="Incorrect|smicln|Correct|smicln|Incorrect|smicln|Incorrect"/>
  <p:tag name="SLIDEORDER" val="7"/>
  <p:tag name="SLIDEGUID" val="5E82008B15E44287A8017705481356B9"/>
</p:tagLst>
</file>

<file path=ppt/tags/tag27.xml><?xml version="1.0" encoding="utf-8"?>
<p:tagLst xmlns:a="http://schemas.openxmlformats.org/drawingml/2006/main" xmlns:r="http://schemas.openxmlformats.org/officeDocument/2006/relationships" xmlns:p="http://schemas.openxmlformats.org/presentationml/2006/main">
  <p:tag name="ANSWERBULLETS" val="1"/>
  <p:tag name="ANSWERTEXT" val="Choice One&#10;Choice Two&#10;Choice Three&#10;Choice Four"/>
  <p:tag name="TEXTLENGTH" val="46"/>
  <p:tag name="FONTSIZE" val="32"/>
  <p:tag name="BULLETTYPE" val="ppBulletAlphaUCPeriod"/>
  <p:tag name="OLDNUMANSWERS" val="4"/>
</p:tagLst>
</file>

<file path=ppt/tags/tag3.xml><?xml version="1.0" encoding="utf-8"?>
<p:tagLst xmlns:a="http://schemas.openxmlformats.org/drawingml/2006/main" xmlns:r="http://schemas.openxmlformats.org/officeDocument/2006/relationships" xmlns:p="http://schemas.openxmlformats.org/presentationml/2006/main">
  <p:tag name="NOPREFERENCE" val="False"/>
</p:tagLst>
</file>

<file path=ppt/tags/tag4.xml><?xml version="1.0" encoding="utf-8"?>
<p:tagLst xmlns:a="http://schemas.openxmlformats.org/drawingml/2006/main" xmlns:r="http://schemas.openxmlformats.org/officeDocument/2006/relationships" xmlns:p="http://schemas.openxmlformats.org/presentationml/2006/main">
  <p:tag name="NOPREFERENCE" val="False"/>
</p:tagLst>
</file>

<file path=ppt/tags/tag5.xml><?xml version="1.0" encoding="utf-8"?>
<p:tagLst xmlns:a="http://schemas.openxmlformats.org/drawingml/2006/main" xmlns:r="http://schemas.openxmlformats.org/officeDocument/2006/relationships" xmlns:p="http://schemas.openxmlformats.org/presentationml/2006/main">
  <p:tag name="NOPREFERENCE" val="False"/>
</p:tagLst>
</file>

<file path=ppt/tags/tag6.xml><?xml version="1.0" encoding="utf-8"?>
<p:tagLst xmlns:a="http://schemas.openxmlformats.org/drawingml/2006/main" xmlns:r="http://schemas.openxmlformats.org/officeDocument/2006/relationships" xmlns:p="http://schemas.openxmlformats.org/presentationml/2006/main">
  <p:tag name="NOPREFERENCE" val="False"/>
</p:tagLst>
</file>

<file path=ppt/tags/tag7.xml><?xml version="1.0" encoding="utf-8"?>
<p:tagLst xmlns:a="http://schemas.openxmlformats.org/drawingml/2006/main" xmlns:r="http://schemas.openxmlformats.org/officeDocument/2006/relationships" xmlns:p="http://schemas.openxmlformats.org/presentationml/2006/main">
  <p:tag name="NOPREFERENCE" val="False"/>
</p:tagLst>
</file>

<file path=ppt/tags/tag8.xml><?xml version="1.0" encoding="utf-8"?>
<p:tagLst xmlns:a="http://schemas.openxmlformats.org/drawingml/2006/main" xmlns:r="http://schemas.openxmlformats.org/officeDocument/2006/relationships" xmlns:p="http://schemas.openxmlformats.org/presentationml/2006/main">
  <p:tag name="NOPREFERENCE" val="False"/>
</p:tagLst>
</file>

<file path=ppt/tags/tag9.xml><?xml version="1.0" encoding="utf-8"?>
<p:tagLst xmlns:a="http://schemas.openxmlformats.org/drawingml/2006/main" xmlns:r="http://schemas.openxmlformats.org/officeDocument/2006/relationships" xmlns:p="http://schemas.openxmlformats.org/presentationml/2006/main">
  <p:tag name="NOPREFERENCE" val="False"/>
</p:tagLst>
</file>

<file path=ppt/theme/theme1.xml><?xml version="1.0" encoding="utf-8"?>
<a:theme xmlns:a="http://schemas.openxmlformats.org/drawingml/2006/main" name="original">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nSpc>
            <a:spcPts val="2400"/>
          </a:lnSpc>
          <a:defRPr b="1" dirty="0">
            <a:solidFill>
              <a:srgbClr val="7B0046"/>
            </a:solidFill>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Arial"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47867</TotalTime>
  <Words>2196</Words>
  <Application>Microsoft Office PowerPoint</Application>
  <PresentationFormat>On-screen Show (4:3)</PresentationFormat>
  <Paragraphs>297</Paragraphs>
  <Slides>35</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7" baseType="lpstr">
      <vt:lpstr>宋体</vt:lpstr>
      <vt:lpstr>Arial</vt:lpstr>
      <vt:lpstr>Calibri</vt:lpstr>
      <vt:lpstr>Calibri Light</vt:lpstr>
      <vt:lpstr>Encode Sans Normal Black</vt:lpstr>
      <vt:lpstr>Lucida Grande</vt:lpstr>
      <vt:lpstr>Open Sans</vt:lpstr>
      <vt:lpstr>Univers LT Std 47 Cn Lt</vt:lpstr>
      <vt:lpstr>Univers LT Std 57 Cn</vt:lpstr>
      <vt:lpstr>Wingdings</vt:lpstr>
      <vt:lpstr>original</vt:lpstr>
      <vt:lpstr>Worksheet</vt:lpstr>
      <vt:lpstr>Econ 200 Module 6 Lecture 15</vt:lpstr>
      <vt:lpstr>Outline </vt:lpstr>
      <vt:lpstr>Imperfect Competition</vt:lpstr>
      <vt:lpstr>Monopolistic Competition</vt:lpstr>
      <vt:lpstr>Product Differentiation as Distance</vt:lpstr>
      <vt:lpstr>Product Differentiation as Distance</vt:lpstr>
      <vt:lpstr>Product Differentiation </vt:lpstr>
      <vt:lpstr>Product Differentiation </vt:lpstr>
      <vt:lpstr>The Demand Curve for a Monopolistically Competitive Firm</vt:lpstr>
      <vt:lpstr>Marginal Revenue When Demand Is Downward-Sloping</vt:lpstr>
      <vt:lpstr>How a Price Cut Affects Firm Revenue</vt:lpstr>
      <vt:lpstr>Marginal Revenue</vt:lpstr>
      <vt:lpstr>Demand and Marginal Revenue Curves</vt:lpstr>
      <vt:lpstr>Profit Maximization</vt:lpstr>
      <vt:lpstr>Profit Maximization Using a Table</vt:lpstr>
      <vt:lpstr>Identifying Profit Graphically</vt:lpstr>
      <vt:lpstr>Product Differentiation in the long run</vt:lpstr>
      <vt:lpstr>How the Entry of New Firms Affects Profits of Existing Firms</vt:lpstr>
      <vt:lpstr>Monopolistic Competition: Short Run, Firm Making Loss</vt:lpstr>
      <vt:lpstr>Monopolistic Competition: Long Run, Firm Breaking Even</vt:lpstr>
      <vt:lpstr>Zero Profit in the Long Run?</vt:lpstr>
      <vt:lpstr>Keeping the demand curve downward sloping!</vt:lpstr>
      <vt:lpstr>Keeping the demand curve downward sloping!</vt:lpstr>
      <vt:lpstr>Is Monopolistic Competition Efficient?</vt:lpstr>
      <vt:lpstr>Inefficiency of Monopolistically Competitive Firms</vt:lpstr>
      <vt:lpstr>Monopolistic Competition and Welfare</vt:lpstr>
      <vt:lpstr>Welfare in the Long Run</vt:lpstr>
      <vt:lpstr>Welfare in the Long Run</vt:lpstr>
      <vt:lpstr>Comparing Market Characteristics</vt:lpstr>
      <vt:lpstr>Is Monopolistic Competition Bad for Consumers?</vt:lpstr>
      <vt:lpstr>Refer to the graph for a firm in a monopolistically competitive market above.  What level of output (approximately) maximizes profit?  </vt:lpstr>
      <vt:lpstr>Profit is maximized at q=5 (where MR=MC)  What is the price?</vt:lpstr>
      <vt:lpstr>If firms in a monopolistically competitive industry are making profits, more firms will enter the industry in the long-run, causing the demand curves faced by individual firms to shift to the _____ and become ____elastic.</vt:lpstr>
      <vt:lpstr>If firms in a monopolistically competitive industry are making profits, more firms will enter the industry in the long-run, causing the demand curves faced by individual firms to shift to the _____ and become ____elastic.</vt:lpstr>
      <vt:lpstr>PowerPoint Presentation</vt:lpstr>
    </vt:vector>
  </TitlesOfParts>
  <Manager>David Alexander</Manager>
  <Company>Pearson Education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5th Edition</dc:title>
  <dc:subject>Economics</dc:subject>
  <dc:creator>Paul M Holmes, SUNY Fredonia</dc:creator>
  <cp:lastModifiedBy>Melissa Knox</cp:lastModifiedBy>
  <cp:revision>1607</cp:revision>
  <cp:lastPrinted>2016-12-01T20:47:21Z</cp:lastPrinted>
  <dcterms:created xsi:type="dcterms:W3CDTF">2010-11-05T19:39:20Z</dcterms:created>
  <dcterms:modified xsi:type="dcterms:W3CDTF">2021-12-02T17:46:26Z</dcterms:modified>
</cp:coreProperties>
</file>